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20"/>
  </p:notesMasterIdLst>
  <p:handoutMasterIdLst>
    <p:handoutMasterId r:id="rId21"/>
  </p:handoutMasterIdLst>
  <p:sldIdLst>
    <p:sldId id="256" r:id="rId2"/>
    <p:sldId id="280" r:id="rId3"/>
    <p:sldId id="257" r:id="rId4"/>
    <p:sldId id="260" r:id="rId5"/>
    <p:sldId id="281" r:id="rId6"/>
    <p:sldId id="282" r:id="rId7"/>
    <p:sldId id="265" r:id="rId8"/>
    <p:sldId id="266" r:id="rId9"/>
    <p:sldId id="261" r:id="rId10"/>
    <p:sldId id="270" r:id="rId11"/>
    <p:sldId id="271" r:id="rId12"/>
    <p:sldId id="273" r:id="rId13"/>
    <p:sldId id="272" r:id="rId14"/>
    <p:sldId id="275" r:id="rId15"/>
    <p:sldId id="276" r:id="rId16"/>
    <p:sldId id="274" r:id="rId17"/>
    <p:sldId id="279" r:id="rId18"/>
    <p:sldId id="284" r:id="rId19"/>
  </p:sldIdLst>
  <p:sldSz cx="9144000" cy="6858000" type="screen4x3"/>
  <p:notesSz cx="6797675" cy="9928225"/>
  <p:custShowLst>
    <p:custShow name="Custom Show 1" id="0">
      <p:sldLst>
        <p:sld r:id="rId9"/>
        <p:sld r:id="rId11"/>
        <p:sld r:id="rId13"/>
        <p:sld r:id="rId14"/>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3CB43D7A-2128-4979-BA6C-DD12FE60932B}">
          <p14:sldIdLst>
            <p14:sldId id="256"/>
            <p14:sldId id="280"/>
            <p14:sldId id="257"/>
            <p14:sldId id="260"/>
            <p14:sldId id="281"/>
            <p14:sldId id="282"/>
            <p14:sldId id="265"/>
            <p14:sldId id="266"/>
            <p14:sldId id="261"/>
            <p14:sldId id="270"/>
            <p14:sldId id="271"/>
            <p14:sldId id="273"/>
            <p14:sldId id="272"/>
            <p14:sldId id="275"/>
            <p14:sldId id="276"/>
            <p14:sldId id="274"/>
            <p14:sldId id="279"/>
            <p14:sldId id="284"/>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FFFFCC"/>
    <a:srgbClr val="0000CC"/>
    <a:srgbClr val="006699"/>
    <a:srgbClr val="003399"/>
    <a:srgbClr val="000099"/>
    <a:srgbClr val="000066"/>
    <a:srgbClr val="336699"/>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38" autoAdjust="0"/>
    <p:restoredTop sz="83199" autoAdjust="0"/>
  </p:normalViewPr>
  <p:slideViewPr>
    <p:cSldViewPr snapToGrid="0">
      <p:cViewPr varScale="1">
        <p:scale>
          <a:sx n="63" d="100"/>
          <a:sy n="63" d="100"/>
        </p:scale>
        <p:origin x="1752" y="7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48" d="100"/>
          <a:sy n="48" d="100"/>
        </p:scale>
        <p:origin x="2004"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2D9D9D35-E7A0-486D-BC6B-CB9B1FF1BF73}" type="datetimeFigureOut">
              <a:rPr lang="en-GB" smtClean="0"/>
              <a:t>23/03/2023</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9FC0A932-8176-468C-A25B-BC0C098E7B00}" type="slidenum">
              <a:rPr lang="en-GB" smtClean="0"/>
              <a:t>‹#›</a:t>
            </a:fld>
            <a:endParaRPr lang="en-GB"/>
          </a:p>
        </p:txBody>
      </p:sp>
    </p:spTree>
    <p:extLst>
      <p:ext uri="{BB962C8B-B14F-4D97-AF65-F5344CB8AC3E}">
        <p14:creationId xmlns:p14="http://schemas.microsoft.com/office/powerpoint/2010/main" val="67560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4A2CD731-C9F1-4BFF-B86A-31626A0E2554}" type="datetimeFigureOut">
              <a:rPr lang="en-GB" smtClean="0"/>
              <a:t>23/03/2023</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036AFBE-F1F1-43A9-BCC6-2E62D891AB0C}" type="slidenum">
              <a:rPr lang="en-GB" smtClean="0"/>
              <a:t>‹#›</a:t>
            </a:fld>
            <a:endParaRPr lang="en-GB"/>
          </a:p>
        </p:txBody>
      </p:sp>
    </p:spTree>
    <p:extLst>
      <p:ext uri="{BB962C8B-B14F-4D97-AF65-F5344CB8AC3E}">
        <p14:creationId xmlns:p14="http://schemas.microsoft.com/office/powerpoint/2010/main" val="1227208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36AFBE-F1F1-43A9-BCC6-2E62D891AB0C}" type="slidenum">
              <a:rPr lang="en-GB" smtClean="0"/>
              <a:t>3</a:t>
            </a:fld>
            <a:endParaRPr lang="en-GB"/>
          </a:p>
        </p:txBody>
      </p:sp>
    </p:spTree>
    <p:extLst>
      <p:ext uri="{BB962C8B-B14F-4D97-AF65-F5344CB8AC3E}">
        <p14:creationId xmlns:p14="http://schemas.microsoft.com/office/powerpoint/2010/main" val="3394749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web pages, if you can find a personal author use that in your reference, but otherwise use the name of the organisation responsible for the page.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6AFBE-F1F1-43A9-BCC6-2E62D891AB0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863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the four authors in the first example on this list. Although we use only the first named author and  ‘et al’ when we have four or more authors in the in-text reference, all of the authors are usually mentioned in the full reference. If there are a very large number of authors, check with your lecturer to see if you should include them all. </a:t>
            </a:r>
          </a:p>
        </p:txBody>
      </p:sp>
      <p:sp>
        <p:nvSpPr>
          <p:cNvPr id="4" name="Slide Number Placeholder 3"/>
          <p:cNvSpPr>
            <a:spLocks noGrp="1"/>
          </p:cNvSpPr>
          <p:nvPr>
            <p:ph type="sldNum" sz="quarter" idx="5"/>
          </p:nvPr>
        </p:nvSpPr>
        <p:spPr/>
        <p:txBody>
          <a:bodyPr/>
          <a:lstStyle/>
          <a:p>
            <a:fld id="{9036AFBE-F1F1-43A9-BCC6-2E62D891AB0C}" type="slidenum">
              <a:rPr lang="en-GB" smtClean="0"/>
              <a:t>18</a:t>
            </a:fld>
            <a:endParaRPr lang="en-GB"/>
          </a:p>
        </p:txBody>
      </p:sp>
    </p:spTree>
    <p:extLst>
      <p:ext uri="{BB962C8B-B14F-4D97-AF65-F5344CB8AC3E}">
        <p14:creationId xmlns:p14="http://schemas.microsoft.com/office/powerpoint/2010/main" val="3739520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that the in-text reference should be placed close to the particular idea you are expressing. </a:t>
            </a:r>
          </a:p>
        </p:txBody>
      </p:sp>
      <p:sp>
        <p:nvSpPr>
          <p:cNvPr id="4" name="Slide Number Placeholder 3"/>
          <p:cNvSpPr>
            <a:spLocks noGrp="1"/>
          </p:cNvSpPr>
          <p:nvPr>
            <p:ph type="sldNum" sz="quarter" idx="5"/>
          </p:nvPr>
        </p:nvSpPr>
        <p:spPr/>
        <p:txBody>
          <a:bodyPr/>
          <a:lstStyle/>
          <a:p>
            <a:fld id="{9036AFBE-F1F1-43A9-BCC6-2E62D891AB0C}" type="slidenum">
              <a:rPr lang="en-GB" smtClean="0"/>
              <a:t>6</a:t>
            </a:fld>
            <a:endParaRPr lang="en-GB"/>
          </a:p>
        </p:txBody>
      </p:sp>
    </p:spTree>
    <p:extLst>
      <p:ext uri="{BB962C8B-B14F-4D97-AF65-F5344CB8AC3E}">
        <p14:creationId xmlns:p14="http://schemas.microsoft.com/office/powerpoint/2010/main" val="1770643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when you do not have a human author, it can be an organisation, a ‘corporate author’.</a:t>
            </a:r>
          </a:p>
        </p:txBody>
      </p:sp>
      <p:sp>
        <p:nvSpPr>
          <p:cNvPr id="4" name="Slide Number Placeholder 3"/>
          <p:cNvSpPr>
            <a:spLocks noGrp="1"/>
          </p:cNvSpPr>
          <p:nvPr>
            <p:ph type="sldNum" sz="quarter" idx="10"/>
          </p:nvPr>
        </p:nvSpPr>
        <p:spPr/>
        <p:txBody>
          <a:bodyPr/>
          <a:lstStyle/>
          <a:p>
            <a:fld id="{9036AFBE-F1F1-43A9-BCC6-2E62D891AB0C}" type="slidenum">
              <a:rPr lang="en-GB" smtClean="0"/>
              <a:t>8</a:t>
            </a:fld>
            <a:endParaRPr lang="en-GB"/>
          </a:p>
        </p:txBody>
      </p:sp>
    </p:spTree>
    <p:extLst>
      <p:ext uri="{BB962C8B-B14F-4D97-AF65-F5344CB8AC3E}">
        <p14:creationId xmlns:p14="http://schemas.microsoft.com/office/powerpoint/2010/main" val="786111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Format is used for online sources and the particular format depends on what is being referenced, such as a pdf document, a webpage, an ebook or ejournal article. </a:t>
            </a:r>
          </a:p>
        </p:txBody>
      </p:sp>
      <p:sp>
        <p:nvSpPr>
          <p:cNvPr id="4" name="Slide Number Placeholder 3"/>
          <p:cNvSpPr>
            <a:spLocks noGrp="1"/>
          </p:cNvSpPr>
          <p:nvPr>
            <p:ph type="sldNum" sz="quarter" idx="10"/>
          </p:nvPr>
        </p:nvSpPr>
        <p:spPr/>
        <p:txBody>
          <a:bodyPr/>
          <a:lstStyle/>
          <a:p>
            <a:fld id="{9036AFBE-F1F1-43A9-BCC6-2E62D891AB0C}" type="slidenum">
              <a:rPr lang="en-GB" smtClean="0"/>
              <a:t>10</a:t>
            </a:fld>
            <a:endParaRPr lang="en-GB"/>
          </a:p>
        </p:txBody>
      </p:sp>
    </p:spTree>
    <p:extLst>
      <p:ext uri="{BB962C8B-B14F-4D97-AF65-F5344CB8AC3E}">
        <p14:creationId xmlns:p14="http://schemas.microsoft.com/office/powerpoint/2010/main" val="764152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dirty="0"/>
              <a:t>Online journal article references require the URL (Uniform Resource Locator or web address) or  DOI number (Digital Object Identifier).  References for online sources, such as webpages, particularly need the URL and the date you accessed it because the page may get changed or archived. It’s useful to keep a dated copy of the page for your records.</a:t>
            </a:r>
          </a:p>
          <a:p>
            <a:pPr eaLnBrk="1" hangingPunct="1"/>
            <a:endParaRPr lang="en-GB"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5D763D8-129E-426B-BF98-74BB89038F27}" type="slidenum">
              <a:rPr lang="en-GB" altLang="en-US" smtClean="0"/>
              <a:pPr>
                <a:spcBef>
                  <a:spcPct val="0"/>
                </a:spcBef>
              </a:pPr>
              <a:t>12</a:t>
            </a:fld>
            <a:endParaRPr lang="en-GB" altLang="en-US"/>
          </a:p>
        </p:txBody>
      </p:sp>
    </p:spTree>
    <p:extLst>
      <p:ext uri="{BB962C8B-B14F-4D97-AF65-F5344CB8AC3E}">
        <p14:creationId xmlns:p14="http://schemas.microsoft.com/office/powerpoint/2010/main" val="1037524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that the titles of books are written in italics. Try to follow the punctuation shown in this and following slides. </a:t>
            </a:r>
          </a:p>
          <a:p>
            <a:r>
              <a:rPr lang="en-GB" dirty="0"/>
              <a:t>Include an edition if your book is a 2</a:t>
            </a:r>
            <a:r>
              <a:rPr lang="en-GB" baseline="30000" dirty="0"/>
              <a:t>nd</a:t>
            </a:r>
            <a:r>
              <a:rPr lang="en-GB" dirty="0"/>
              <a:t> or later edition, but do not include the edition if it’s a 1st edition. The place of publication should be a town or city. </a:t>
            </a:r>
          </a:p>
          <a:p>
            <a:r>
              <a:rPr lang="en-GB" dirty="0"/>
              <a:t>If it’s a book from the ARU Library, these details will be on the Library Website, but you can also find them inside the book on the title page and the next page. </a:t>
            </a:r>
          </a:p>
          <a:p>
            <a:endParaRPr lang="en-GB" dirty="0"/>
          </a:p>
          <a:p>
            <a:r>
              <a:rPr lang="en-GB" dirty="0"/>
              <a:t>E-book references also include the format, web address and date accessed.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In-text references just use surnames, but all full references include authors’ initials as well, although not the full first names.  </a:t>
            </a:r>
          </a:p>
          <a:p>
            <a:endParaRPr lang="en-GB" dirty="0"/>
          </a:p>
          <a:p>
            <a:endParaRPr lang="en-GB" dirty="0"/>
          </a:p>
        </p:txBody>
      </p:sp>
      <p:sp>
        <p:nvSpPr>
          <p:cNvPr id="4" name="Slide Number Placeholder 3"/>
          <p:cNvSpPr>
            <a:spLocks noGrp="1"/>
          </p:cNvSpPr>
          <p:nvPr>
            <p:ph type="sldNum" sz="quarter" idx="10"/>
          </p:nvPr>
        </p:nvSpPr>
        <p:spPr/>
        <p:txBody>
          <a:bodyPr/>
          <a:lstStyle/>
          <a:p>
            <a:fld id="{9036AFBE-F1F1-43A9-BCC6-2E62D891AB0C}" type="slidenum">
              <a:rPr lang="en-GB" smtClean="0"/>
              <a:t>13</a:t>
            </a:fld>
            <a:endParaRPr lang="en-GB"/>
          </a:p>
        </p:txBody>
      </p:sp>
    </p:spTree>
    <p:extLst>
      <p:ext uri="{BB962C8B-B14F-4D97-AF65-F5344CB8AC3E}">
        <p14:creationId xmlns:p14="http://schemas.microsoft.com/office/powerpoint/2010/main" val="884207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are referencing a chapter from an edited book, you will need to gather information about the chapter and the whole book.</a:t>
            </a:r>
          </a:p>
        </p:txBody>
      </p:sp>
      <p:sp>
        <p:nvSpPr>
          <p:cNvPr id="4" name="Slide Number Placeholder 3"/>
          <p:cNvSpPr>
            <a:spLocks noGrp="1"/>
          </p:cNvSpPr>
          <p:nvPr>
            <p:ph type="sldNum" sz="quarter" idx="5"/>
          </p:nvPr>
        </p:nvSpPr>
        <p:spPr/>
        <p:txBody>
          <a:bodyPr/>
          <a:lstStyle/>
          <a:p>
            <a:fld id="{9036AFBE-F1F1-43A9-BCC6-2E62D891AB0C}" type="slidenum">
              <a:rPr lang="en-GB" smtClean="0"/>
              <a:t>14</a:t>
            </a:fld>
            <a:endParaRPr lang="en-GB"/>
          </a:p>
        </p:txBody>
      </p:sp>
    </p:spTree>
    <p:extLst>
      <p:ext uri="{BB962C8B-B14F-4D97-AF65-F5344CB8AC3E}">
        <p14:creationId xmlns:p14="http://schemas.microsoft.com/office/powerpoint/2010/main" val="474557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The chapter authors, date and chapter title comes first. Then the word ‘In’ followed by the editors (initials then surnames) and the abbreviation ‘eds’. Then the book date (which may be the same as the chapter date), the book title in italics, place, publisher and chapter number. </a:t>
            </a:r>
          </a:p>
          <a:p>
            <a:endParaRPr lang="en-GB" dirty="0"/>
          </a:p>
        </p:txBody>
      </p:sp>
      <p:sp>
        <p:nvSpPr>
          <p:cNvPr id="4" name="Slide Number Placeholder 3"/>
          <p:cNvSpPr>
            <a:spLocks noGrp="1"/>
          </p:cNvSpPr>
          <p:nvPr>
            <p:ph type="sldNum" sz="quarter" idx="10"/>
          </p:nvPr>
        </p:nvSpPr>
        <p:spPr/>
        <p:txBody>
          <a:bodyPr/>
          <a:lstStyle/>
          <a:p>
            <a:fld id="{CAECE9DE-1E9C-490D-B27C-35E42EC4CE3F}" type="slidenum">
              <a:rPr lang="en-GB" smtClean="0"/>
              <a:t>15</a:t>
            </a:fld>
            <a:endParaRPr lang="en-GB"/>
          </a:p>
        </p:txBody>
      </p:sp>
    </p:spTree>
    <p:extLst>
      <p:ext uri="{BB962C8B-B14F-4D97-AF65-F5344CB8AC3E}">
        <p14:creationId xmlns:p14="http://schemas.microsoft.com/office/powerpoint/2010/main" val="2456620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are referencing a journal article, you will need to find information about the author(s), date, title of the article, title of the journal (in italics), the volume, part or issue number (in brackets) if one is given and the pages. For online articles, we add the format [e-journal], the source with the web address and the date accessed. If it’s an article from the ARU Library, these details will be on the Library Website, but you can also find them on the article itself.  Alternatively, you can use a different model which places the DOI (Digital Object Identifier) after the page numbers.</a:t>
            </a:r>
          </a:p>
          <a:p>
            <a:endParaRPr lang="en-GB" dirty="0"/>
          </a:p>
          <a:p>
            <a:endParaRPr lang="en-GB" dirty="0"/>
          </a:p>
        </p:txBody>
      </p:sp>
      <p:sp>
        <p:nvSpPr>
          <p:cNvPr id="4" name="Slide Number Placeholder 3"/>
          <p:cNvSpPr>
            <a:spLocks noGrp="1"/>
          </p:cNvSpPr>
          <p:nvPr>
            <p:ph type="sldNum" sz="quarter" idx="10"/>
          </p:nvPr>
        </p:nvSpPr>
        <p:spPr/>
        <p:txBody>
          <a:bodyPr/>
          <a:lstStyle/>
          <a:p>
            <a:fld id="{9036AFBE-F1F1-43A9-BCC6-2E62D891AB0C}" type="slidenum">
              <a:rPr lang="en-GB" smtClean="0"/>
              <a:t>16</a:t>
            </a:fld>
            <a:endParaRPr lang="en-GB"/>
          </a:p>
        </p:txBody>
      </p:sp>
    </p:spTree>
    <p:extLst>
      <p:ext uri="{BB962C8B-B14F-4D97-AF65-F5344CB8AC3E}">
        <p14:creationId xmlns:p14="http://schemas.microsoft.com/office/powerpoint/2010/main" val="2995612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l">
              <a:lnSpc>
                <a:spcPct val="100000"/>
              </a:lnSpc>
              <a:defRPr sz="6000"/>
            </a:lvl1pPr>
          </a:lstStyle>
          <a:p>
            <a:r>
              <a:rPr lang="en-US"/>
              <a:t>Click to edit Master title style</a:t>
            </a:r>
            <a:endParaRPr lang="en-GB" dirty="0"/>
          </a:p>
        </p:txBody>
      </p:sp>
      <p:sp>
        <p:nvSpPr>
          <p:cNvPr id="6" name="Slide Number Placeholder 5"/>
          <p:cNvSpPr>
            <a:spLocks noGrp="1"/>
          </p:cNvSpPr>
          <p:nvPr>
            <p:ph type="sldNum" sz="quarter" idx="12"/>
          </p:nvPr>
        </p:nvSpPr>
        <p:spPr>
          <a:xfrm>
            <a:off x="7150619" y="6356355"/>
            <a:ext cx="874485" cy="365125"/>
          </a:xfrm>
        </p:spPr>
        <p:txBody>
          <a:bodyPr/>
          <a:lstStyle/>
          <a:p>
            <a:fld id="{62EB5621-A25D-4A13-8CCD-BA9CB3FA6369}" type="slidenum">
              <a:rPr lang="en-GB" smtClean="0"/>
              <a:t>‹#›</a:t>
            </a:fld>
            <a:endParaRPr lang="en-GB"/>
          </a:p>
        </p:txBody>
      </p:sp>
      <p:sp>
        <p:nvSpPr>
          <p:cNvPr id="3" name="Subtitle 2"/>
          <p:cNvSpPr>
            <a:spLocks noGrp="1"/>
          </p:cNvSpPr>
          <p:nvPr>
            <p:ph type="subTitle" idx="1"/>
          </p:nvPr>
        </p:nvSpPr>
        <p:spPr>
          <a:xfrm>
            <a:off x="1143000" y="3602038"/>
            <a:ext cx="6858000" cy="1655762"/>
          </a:xfrm>
        </p:spPr>
        <p:txBody>
          <a:bodyPr/>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
        <p:nvSpPr>
          <p:cNvPr id="5" name="Footer Placeholder 4"/>
          <p:cNvSpPr>
            <a:spLocks noGrp="1"/>
          </p:cNvSpPr>
          <p:nvPr>
            <p:ph type="ftr" sz="quarter" idx="11"/>
          </p:nvPr>
        </p:nvSpPr>
        <p:spPr>
          <a:xfrm>
            <a:off x="3939410" y="6356355"/>
            <a:ext cx="3086100" cy="365125"/>
          </a:xfrm>
        </p:spPr>
        <p:txBody>
          <a:bodyPr/>
          <a:lstStyle/>
          <a:p>
            <a:endParaRPr lang="en-GB" dirty="0"/>
          </a:p>
        </p:txBody>
      </p:sp>
      <p:sp>
        <p:nvSpPr>
          <p:cNvPr id="4" name="Date Placeholder 3"/>
          <p:cNvSpPr>
            <a:spLocks noGrp="1"/>
          </p:cNvSpPr>
          <p:nvPr>
            <p:ph type="dt" sz="half" idx="10"/>
          </p:nvPr>
        </p:nvSpPr>
        <p:spPr>
          <a:xfrm>
            <a:off x="2857448" y="6356355"/>
            <a:ext cx="998195" cy="365125"/>
          </a:xfrm>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250005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09E890D-B0A2-4DD6-9D42-857405BD751E}" type="datetimeFigureOut">
              <a:rPr lang="en-GB" smtClean="0"/>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1228412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09E890D-B0A2-4DD6-9D42-857405BD751E}" type="datetimeFigureOut">
              <a:rPr lang="en-GB" smtClean="0"/>
              <a:t>23/03/2023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3867387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
        <p:nvSpPr>
          <p:cNvPr id="5" name="Footer Placeholder 4"/>
          <p:cNvSpPr>
            <a:spLocks noGrp="1"/>
          </p:cNvSpPr>
          <p:nvPr>
            <p:ph type="ftr" sz="quarter" idx="11"/>
          </p:nvPr>
        </p:nvSpPr>
        <p:spPr/>
        <p:txBody>
          <a:bodyPr/>
          <a:lstStyle/>
          <a:p>
            <a:endParaRPr lang="en-GB"/>
          </a:p>
        </p:txBody>
      </p:sp>
      <p:sp>
        <p:nvSpPr>
          <p:cNvPr id="4" name="Date Placeholder 3"/>
          <p:cNvSpPr>
            <a:spLocks noGrp="1"/>
          </p:cNvSpPr>
          <p:nvPr>
            <p:ph type="dt" sz="half" idx="10"/>
          </p:nvPr>
        </p:nvSpPr>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104260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62EB5621-A25D-4A13-8CCD-BA9CB3FA6369}" type="slidenum">
              <a:rPr lang="en-GB" smtClean="0"/>
              <a:t>‹#›</a:t>
            </a:fld>
            <a:endParaRPr lang="en-GB"/>
          </a:p>
        </p:txBody>
      </p:sp>
      <p:sp>
        <p:nvSpPr>
          <p:cNvPr id="5" name="Footer Placeholder 4"/>
          <p:cNvSpPr>
            <a:spLocks noGrp="1"/>
          </p:cNvSpPr>
          <p:nvPr>
            <p:ph type="ftr" sz="quarter" idx="11"/>
          </p:nvPr>
        </p:nvSpPr>
        <p:spPr/>
        <p:txBody>
          <a:bodyPr/>
          <a:lstStyle/>
          <a:p>
            <a:endParaRPr lang="en-GB"/>
          </a:p>
        </p:txBody>
      </p:sp>
      <p:sp>
        <p:nvSpPr>
          <p:cNvPr id="4" name="Date Placeholder 3"/>
          <p:cNvSpPr>
            <a:spLocks noGrp="1"/>
          </p:cNvSpPr>
          <p:nvPr>
            <p:ph type="dt" sz="half" idx="10"/>
          </p:nvPr>
        </p:nvSpPr>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2103419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9523"/>
            <a:ext cx="7886700" cy="756107"/>
          </a:xfrm>
        </p:spPr>
        <p:txBody>
          <a:bodyPr/>
          <a:lstStyle/>
          <a:p>
            <a:r>
              <a:rPr lang="en-US"/>
              <a:t>Click to edit Master title style</a:t>
            </a:r>
            <a:endParaRPr lang="en-GB"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62EB5621-A25D-4A13-8CCD-BA9CB3FA6369}" type="slidenum">
              <a:rPr lang="en-GB" smtClean="0"/>
              <a:t>‹#›</a:t>
            </a:fld>
            <a:endParaRPr lang="en-GB"/>
          </a:p>
        </p:txBody>
      </p:sp>
      <p:sp>
        <p:nvSpPr>
          <p:cNvPr id="6" name="Footer Placeholder 5"/>
          <p:cNvSpPr>
            <a:spLocks noGrp="1"/>
          </p:cNvSpPr>
          <p:nvPr>
            <p:ph type="ftr" sz="quarter" idx="11"/>
          </p:nvPr>
        </p:nvSpPr>
        <p:spPr/>
        <p:txBody>
          <a:bodyPr/>
          <a:lstStyle/>
          <a:p>
            <a:endParaRPr lang="en-GB"/>
          </a:p>
        </p:txBody>
      </p:sp>
      <p:sp>
        <p:nvSpPr>
          <p:cNvPr id="5" name="Date Placeholder 4"/>
          <p:cNvSpPr>
            <a:spLocks noGrp="1"/>
          </p:cNvSpPr>
          <p:nvPr>
            <p:ph type="dt" sz="half" idx="10"/>
          </p:nvPr>
        </p:nvSpPr>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3789583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20538"/>
            <a:ext cx="7886700" cy="670155"/>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90692"/>
            <a:ext cx="3868340" cy="814387"/>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29152" y="1690687"/>
            <a:ext cx="3887391" cy="814388"/>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62EB5621-A25D-4A13-8CCD-BA9CB3FA6369}" type="slidenum">
              <a:rPr lang="en-GB" smtClean="0"/>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285668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62EB5621-A25D-4A13-8CCD-BA9CB3FA6369}" type="slidenum">
              <a:rPr lang="en-GB" smtClean="0"/>
              <a:t>‹#›</a:t>
            </a:fld>
            <a:endParaRPr lang="en-GB"/>
          </a:p>
        </p:txBody>
      </p:sp>
      <p:sp>
        <p:nvSpPr>
          <p:cNvPr id="4" name="Footer Placeholder 3"/>
          <p:cNvSpPr>
            <a:spLocks noGrp="1"/>
          </p:cNvSpPr>
          <p:nvPr>
            <p:ph type="ftr" sz="quarter" idx="11"/>
          </p:nvPr>
        </p:nvSpPr>
        <p:spPr/>
        <p:txBody>
          <a:bodyPr/>
          <a:lstStyle/>
          <a:p>
            <a:endParaRPr lang="en-GB"/>
          </a:p>
        </p:txBody>
      </p:sp>
      <p:sp>
        <p:nvSpPr>
          <p:cNvPr id="3" name="Date Placeholder 2"/>
          <p:cNvSpPr>
            <a:spLocks noGrp="1"/>
          </p:cNvSpPr>
          <p:nvPr>
            <p:ph type="dt" sz="half" idx="10"/>
          </p:nvPr>
        </p:nvSpPr>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3154687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2EB5621-A25D-4A13-8CCD-BA9CB3FA6369}" type="slidenum">
              <a:rPr lang="en-GB" smtClean="0"/>
              <a:t>‹#›</a:t>
            </a:fld>
            <a:endParaRPr lang="en-GB"/>
          </a:p>
        </p:txBody>
      </p:sp>
      <p:sp>
        <p:nvSpPr>
          <p:cNvPr id="3" name="Footer Placeholder 2"/>
          <p:cNvSpPr>
            <a:spLocks noGrp="1"/>
          </p:cNvSpPr>
          <p:nvPr>
            <p:ph type="ftr" sz="quarter" idx="11"/>
          </p:nvPr>
        </p:nvSpPr>
        <p:spPr/>
        <p:txBody>
          <a:bodyPr/>
          <a:lstStyle/>
          <a:p>
            <a:endParaRPr lang="en-GB"/>
          </a:p>
        </p:txBody>
      </p:sp>
      <p:sp>
        <p:nvSpPr>
          <p:cNvPr id="2" name="Date Placeholder 1"/>
          <p:cNvSpPr>
            <a:spLocks noGrp="1"/>
          </p:cNvSpPr>
          <p:nvPr>
            <p:ph type="dt" sz="half" idx="10"/>
          </p:nvPr>
        </p:nvSpPr>
        <p:spPr/>
        <p:txBody>
          <a:bodyPr/>
          <a:lstStyle/>
          <a:p>
            <a:fld id="{509E890D-B0A2-4DD6-9D42-857405BD751E}" type="datetimeFigureOut">
              <a:rPr lang="en-GB" smtClean="0"/>
              <a:t>23/03/2023</a:t>
            </a:fld>
            <a:endParaRPr lang="en-GB"/>
          </a:p>
        </p:txBody>
      </p:sp>
    </p:spTree>
    <p:extLst>
      <p:ext uri="{BB962C8B-B14F-4D97-AF65-F5344CB8AC3E}">
        <p14:creationId xmlns:p14="http://schemas.microsoft.com/office/powerpoint/2010/main" val="887946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134836"/>
            <a:ext cx="2949178" cy="922564"/>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1134838"/>
            <a:ext cx="4629150" cy="472621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9E890D-B0A2-4DD6-9D42-857405BD751E}" type="datetimeFigureOut">
              <a:rPr lang="en-GB" smtClean="0"/>
              <a:t>23/03/2023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654727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30"/>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9E890D-B0A2-4DD6-9D42-857405BD751E}" type="datetimeFigureOut">
              <a:rPr lang="en-GB" smtClean="0"/>
              <a:t>23/03/2023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EB5621-A25D-4A13-8CCD-BA9CB3FA6369}" type="slidenum">
              <a:rPr lang="en-GB" smtClean="0"/>
              <a:t>‹#›</a:t>
            </a:fld>
            <a:endParaRPr lang="en-GB"/>
          </a:p>
        </p:txBody>
      </p:sp>
    </p:spTree>
    <p:extLst>
      <p:ext uri="{BB962C8B-B14F-4D97-AF65-F5344CB8AC3E}">
        <p14:creationId xmlns:p14="http://schemas.microsoft.com/office/powerpoint/2010/main" val="222186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50000"/>
          </a:srgb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47431" y="6356355"/>
            <a:ext cx="183862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E890D-B0A2-4DD6-9D42-857405BD751E}" type="datetimeFigureOut">
              <a:rPr lang="en-GB" smtClean="0"/>
              <a:t>23/03/2023</a:t>
            </a:fld>
            <a:endParaRPr lang="en-GB" dirty="0"/>
          </a:p>
        </p:txBody>
      </p:sp>
      <p:sp>
        <p:nvSpPr>
          <p:cNvPr id="5" name="Footer Placeholder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B5621-A25D-4A13-8CCD-BA9CB3FA6369}" type="slidenum">
              <a:rPr lang="en-GB" smtClean="0"/>
              <a:t>‹#›</a:t>
            </a:fld>
            <a:endParaRPr lang="en-GB"/>
          </a:p>
        </p:txBody>
      </p:sp>
      <p:sp>
        <p:nvSpPr>
          <p:cNvPr id="3" name="Text Placeholder 2"/>
          <p:cNvSpPr>
            <a:spLocks noGrp="1"/>
          </p:cNvSpPr>
          <p:nvPr>
            <p:ph type="body" idx="1"/>
          </p:nvPr>
        </p:nvSpPr>
        <p:spPr>
          <a:xfrm>
            <a:off x="854433" y="2339246"/>
            <a:ext cx="7660918" cy="36561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p:cNvSpPr>
            <a:spLocks noGrp="1"/>
          </p:cNvSpPr>
          <p:nvPr>
            <p:ph type="title"/>
          </p:nvPr>
        </p:nvSpPr>
        <p:spPr>
          <a:xfrm>
            <a:off x="854433" y="1242033"/>
            <a:ext cx="7660918" cy="962281"/>
          </a:xfrm>
          <a:prstGeom prst="rect">
            <a:avLst/>
          </a:prstGeom>
        </p:spPr>
        <p:txBody>
          <a:bodyPr vert="horz" lIns="91440" tIns="45720" rIns="91440" bIns="45720" rtlCol="0" anchor="ctr">
            <a:normAutofit/>
          </a:bodyPr>
          <a:lstStyle/>
          <a:p>
            <a:r>
              <a:rPr lang="en-US"/>
              <a:t>Click to edit Master title style</a:t>
            </a:r>
            <a:endParaRPr lang="en-GB" dirty="0"/>
          </a:p>
        </p:txBody>
      </p:sp>
      <p:pic>
        <p:nvPicPr>
          <p:cNvPr id="9" name="Picture 8">
            <a:extLst>
              <a:ext uri="{FF2B5EF4-FFF2-40B4-BE49-F238E27FC236}">
                <a16:creationId xmlns:a16="http://schemas.microsoft.com/office/drawing/2014/main" id="{1A60CBDC-4DCE-B347-9FE5-4CDD60467CB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54716" y="175290"/>
            <a:ext cx="1341917" cy="885227"/>
          </a:xfrm>
          <a:prstGeom prst="rect">
            <a:avLst/>
          </a:prstGeom>
        </p:spPr>
      </p:pic>
    </p:spTree>
    <p:extLst>
      <p:ext uri="{BB962C8B-B14F-4D97-AF65-F5344CB8AC3E}">
        <p14:creationId xmlns:p14="http://schemas.microsoft.com/office/powerpoint/2010/main" val="61034331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377" rtl="0" eaLnBrk="1" latinLnBrk="0" hangingPunct="1">
        <a:lnSpc>
          <a:spcPct val="90000"/>
        </a:lnSpc>
        <a:spcBef>
          <a:spcPct val="0"/>
        </a:spcBef>
        <a:buNone/>
        <a:defRPr sz="4000" kern="1200">
          <a:solidFill>
            <a:srgbClr val="003366"/>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00000"/>
        </a:lnSpc>
        <a:spcBef>
          <a:spcPts val="600"/>
        </a:spcBef>
        <a:buFont typeface="Arial" panose="020B0604020202020204" pitchFamily="34" charset="0"/>
        <a:buChar char="•"/>
        <a:defRPr sz="3200" kern="1200">
          <a:solidFill>
            <a:srgbClr val="003366"/>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3000" kern="1200">
          <a:solidFill>
            <a:srgbClr val="003366"/>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600" kern="1200">
          <a:solidFill>
            <a:srgbClr val="003366"/>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2200" kern="1200">
          <a:solidFill>
            <a:srgbClr val="003366"/>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rgbClr val="003366"/>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hyperlink" Target="https://library.aru.ac.uk/referencing/harvard.htm"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hyperlink" Target="https://www.theguardian.com/travel/2019/aug/06/10-open-air-theatres-uk-visit-public-transport-minack-cornwall" TargetMode="External"/><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3548" y="1461052"/>
            <a:ext cx="6947452" cy="2175034"/>
          </a:xfrm>
        </p:spPr>
        <p:txBody>
          <a:bodyPr>
            <a:normAutofit/>
          </a:bodyPr>
          <a:lstStyle/>
          <a:p>
            <a:r>
              <a:rPr lang="en-GB" sz="4800" b="1" dirty="0">
                <a:solidFill>
                  <a:srgbClr val="003366"/>
                </a:solidFill>
              </a:rPr>
              <a:t>An Introduction to ARU Harvard Referencing</a:t>
            </a:r>
          </a:p>
        </p:txBody>
      </p:sp>
      <p:sp>
        <p:nvSpPr>
          <p:cNvPr id="3" name="Subtitle 2"/>
          <p:cNvSpPr>
            <a:spLocks noGrp="1"/>
          </p:cNvSpPr>
          <p:nvPr>
            <p:ph type="subTitle" idx="1"/>
          </p:nvPr>
        </p:nvSpPr>
        <p:spPr>
          <a:xfrm>
            <a:off x="1143000" y="4238514"/>
            <a:ext cx="6858000" cy="1280159"/>
          </a:xfrm>
        </p:spPr>
        <p:txBody>
          <a:bodyPr>
            <a:normAutofit/>
          </a:bodyPr>
          <a:lstStyle/>
          <a:p>
            <a:endParaRPr lang="en-GB" dirty="0"/>
          </a:p>
          <a:p>
            <a:r>
              <a:rPr lang="en-GB" dirty="0">
                <a:hlinkClick r:id="rId4"/>
              </a:rPr>
              <a:t>The Guide to the Harvard System of Referencing</a:t>
            </a:r>
          </a:p>
        </p:txBody>
      </p:sp>
      <p:pic>
        <p:nvPicPr>
          <p:cNvPr id="4" name="Audio 3">
            <a:hlinkClick r:id="" action="ppaction://media"/>
            <a:extLst>
              <a:ext uri="{FF2B5EF4-FFF2-40B4-BE49-F238E27FC236}">
                <a16:creationId xmlns:a16="http://schemas.microsoft.com/office/drawing/2014/main" id="{683E081A-BDDF-4719-B40D-A7924769EA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928474922"/>
      </p:ext>
    </p:extLst>
  </p:cSld>
  <p:clrMapOvr>
    <a:masterClrMapping/>
  </p:clrMapOvr>
  <mc:AlternateContent xmlns:mc="http://schemas.openxmlformats.org/markup-compatibility/2006" xmlns:p14="http://schemas.microsoft.com/office/powerpoint/2010/main">
    <mc:Choice Requires="p14">
      <p:transition spd="slow" p14:dur="2000" advTm="7954"/>
    </mc:Choice>
    <mc:Fallback xmlns="">
      <p:transition spd="slow" advTm="7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5 point plan – format (if online)</a:t>
            </a:r>
          </a:p>
        </p:txBody>
      </p:sp>
      <p:sp>
        <p:nvSpPr>
          <p:cNvPr id="3" name="Content Placeholder 2"/>
          <p:cNvSpPr>
            <a:spLocks noGrp="1"/>
          </p:cNvSpPr>
          <p:nvPr>
            <p:ph idx="1"/>
          </p:nvPr>
        </p:nvSpPr>
        <p:spPr>
          <a:xfrm>
            <a:off x="238540" y="2090768"/>
            <a:ext cx="8736495" cy="4399484"/>
          </a:xfrm>
        </p:spPr>
        <p:txBody>
          <a:bodyPr>
            <a:normAutofit/>
          </a:bodyPr>
          <a:lstStyle/>
          <a:p>
            <a:pPr>
              <a:buFont typeface="Arial" charset="0"/>
              <a:buChar char="•"/>
              <a:defRPr/>
            </a:pPr>
            <a:r>
              <a:rPr lang="en-GB" dirty="0"/>
              <a:t>1 Authorship</a:t>
            </a:r>
          </a:p>
          <a:p>
            <a:pPr>
              <a:buFont typeface="Arial" charset="0"/>
              <a:buChar char="•"/>
              <a:defRPr/>
            </a:pPr>
            <a:r>
              <a:rPr lang="en-GB" dirty="0"/>
              <a:t>2 Year</a:t>
            </a:r>
          </a:p>
          <a:p>
            <a:pPr>
              <a:buFont typeface="Arial" charset="0"/>
              <a:buChar char="•"/>
              <a:defRPr/>
            </a:pPr>
            <a:r>
              <a:rPr lang="en-GB" dirty="0"/>
              <a:t>3 What’s it called</a:t>
            </a:r>
          </a:p>
          <a:p>
            <a:pPr>
              <a:buFont typeface="Arial" charset="0"/>
              <a:buChar char="•"/>
              <a:defRPr/>
            </a:pPr>
            <a:r>
              <a:rPr lang="en-GB" dirty="0">
                <a:solidFill>
                  <a:srgbClr val="7030A0"/>
                </a:solidFill>
              </a:rPr>
              <a:t>4 Format […] [pdf] [online] [e-book] [e-journal] </a:t>
            </a:r>
            <a:endParaRPr lang="en-GB" sz="2000" i="1" dirty="0">
              <a:solidFill>
                <a:srgbClr val="7030A0"/>
              </a:solidFill>
            </a:endParaRPr>
          </a:p>
          <a:p>
            <a:pPr>
              <a:buFont typeface="Arial" charset="0"/>
              <a:buChar char="•"/>
              <a:defRPr/>
            </a:pPr>
            <a:r>
              <a:rPr lang="en-GB" dirty="0"/>
              <a:t>5 Where to find it</a:t>
            </a:r>
          </a:p>
          <a:p>
            <a:pPr>
              <a:buFont typeface="Arial" charset="0"/>
              <a:buChar char="•"/>
              <a:defRPr/>
            </a:pPr>
            <a:endParaRPr lang="en-GB" dirty="0"/>
          </a:p>
          <a:p>
            <a:endParaRPr lang="en-GB" dirty="0"/>
          </a:p>
        </p:txBody>
      </p:sp>
      <p:pic>
        <p:nvPicPr>
          <p:cNvPr id="6" name="Audio 5">
            <a:hlinkClick r:id="" action="ppaction://media"/>
            <a:extLst>
              <a:ext uri="{FF2B5EF4-FFF2-40B4-BE49-F238E27FC236}">
                <a16:creationId xmlns:a16="http://schemas.microsoft.com/office/drawing/2014/main" id="{0E3ADC27-DD2F-4B22-AEED-34329207A1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434741269"/>
      </p:ext>
    </p:extLst>
  </p:cSld>
  <p:clrMapOvr>
    <a:masterClrMapping/>
  </p:clrMapOvr>
  <mc:AlternateContent xmlns:mc="http://schemas.openxmlformats.org/markup-compatibility/2006" xmlns:p14="http://schemas.microsoft.com/office/powerpoint/2010/main">
    <mc:Choice Requires="p14">
      <p:transition spd="slow" p14:dur="2000" advTm="15218"/>
    </mc:Choice>
    <mc:Fallback xmlns="">
      <p:transition spd="slow" advTm="15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5 point plan – where to find it</a:t>
            </a:r>
          </a:p>
        </p:txBody>
      </p:sp>
      <p:sp>
        <p:nvSpPr>
          <p:cNvPr id="3" name="Content Placeholder 2"/>
          <p:cNvSpPr>
            <a:spLocks noGrp="1"/>
          </p:cNvSpPr>
          <p:nvPr>
            <p:ph idx="1"/>
          </p:nvPr>
        </p:nvSpPr>
        <p:spPr>
          <a:xfrm>
            <a:off x="854433" y="2339246"/>
            <a:ext cx="7660918" cy="4302854"/>
          </a:xfrm>
        </p:spPr>
        <p:txBody>
          <a:bodyPr/>
          <a:lstStyle/>
          <a:p>
            <a:r>
              <a:rPr lang="en-GB" altLang="en-US" dirty="0"/>
              <a:t>1 Authorship</a:t>
            </a:r>
          </a:p>
          <a:p>
            <a:r>
              <a:rPr lang="en-GB" altLang="en-US" dirty="0"/>
              <a:t>2 Year</a:t>
            </a:r>
          </a:p>
          <a:p>
            <a:r>
              <a:rPr lang="en-GB" altLang="en-US" dirty="0"/>
              <a:t>3 What’s it called</a:t>
            </a:r>
          </a:p>
          <a:p>
            <a:r>
              <a:rPr lang="en-GB" altLang="en-US" dirty="0"/>
              <a:t>4 Format</a:t>
            </a:r>
          </a:p>
          <a:p>
            <a:r>
              <a:rPr lang="en-GB" altLang="en-US" dirty="0">
                <a:solidFill>
                  <a:schemeClr val="accent2">
                    <a:lumMod val="75000"/>
                  </a:schemeClr>
                </a:solidFill>
              </a:rPr>
              <a:t>5 Where to find it – this bit varies, depending on the type of information being referenced</a:t>
            </a:r>
          </a:p>
          <a:p>
            <a:endParaRPr lang="en-GB" dirty="0"/>
          </a:p>
        </p:txBody>
      </p:sp>
      <p:pic>
        <p:nvPicPr>
          <p:cNvPr id="4" name="Audio 3">
            <a:hlinkClick r:id="" action="ppaction://media"/>
            <a:extLst>
              <a:ext uri="{FF2B5EF4-FFF2-40B4-BE49-F238E27FC236}">
                <a16:creationId xmlns:a16="http://schemas.microsoft.com/office/drawing/2014/main" id="{3DE13AE6-5147-4D0F-AC9D-8069130487D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451024492"/>
      </p:ext>
    </p:extLst>
  </p:cSld>
  <p:clrMapOvr>
    <a:masterClrMapping/>
  </p:clrMapOvr>
  <mc:AlternateContent xmlns:mc="http://schemas.openxmlformats.org/markup-compatibility/2006" xmlns:p14="http://schemas.microsoft.com/office/powerpoint/2010/main">
    <mc:Choice Requires="p14">
      <p:transition spd="slow" p14:dur="2000" advTm="9336"/>
    </mc:Choice>
    <mc:Fallback xmlns="">
      <p:transition spd="slow" advTm="9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GB" altLang="en-US" b="1" dirty="0"/>
              <a:t>5 Where to find it</a:t>
            </a:r>
          </a:p>
        </p:txBody>
      </p:sp>
      <p:sp>
        <p:nvSpPr>
          <p:cNvPr id="22531" name="Content Placeholder 2"/>
          <p:cNvSpPr>
            <a:spLocks noGrp="1"/>
          </p:cNvSpPr>
          <p:nvPr>
            <p:ph idx="1"/>
          </p:nvPr>
        </p:nvSpPr>
        <p:spPr>
          <a:xfrm>
            <a:off x="854433" y="2076226"/>
            <a:ext cx="8021210" cy="4622748"/>
          </a:xfrm>
        </p:spPr>
        <p:txBody>
          <a:bodyPr>
            <a:normAutofit fontScale="55000" lnSpcReduction="20000"/>
          </a:bodyPr>
          <a:lstStyle/>
          <a:p>
            <a:pPr marL="0" indent="0" eaLnBrk="1" hangingPunct="1">
              <a:lnSpc>
                <a:spcPct val="170000"/>
              </a:lnSpc>
              <a:buNone/>
              <a:defRPr/>
            </a:pPr>
            <a:r>
              <a:rPr lang="en-GB" dirty="0"/>
              <a:t>Decide what type of information source you are using:</a:t>
            </a:r>
          </a:p>
          <a:p>
            <a:pPr eaLnBrk="1" hangingPunct="1">
              <a:lnSpc>
                <a:spcPct val="170000"/>
              </a:lnSpc>
              <a:buFont typeface="Arial" charset="0"/>
              <a:buChar char="•"/>
              <a:defRPr/>
            </a:pPr>
            <a:r>
              <a:rPr lang="en-GB" dirty="0"/>
              <a:t>Books - </a:t>
            </a:r>
            <a:r>
              <a:rPr lang="en-GB" dirty="0">
                <a:solidFill>
                  <a:schemeClr val="accent2">
                    <a:lumMod val="75000"/>
                  </a:schemeClr>
                </a:solidFill>
              </a:rPr>
              <a:t>Place and Publisher</a:t>
            </a:r>
          </a:p>
          <a:p>
            <a:pPr eaLnBrk="1" hangingPunct="1">
              <a:lnSpc>
                <a:spcPct val="170000"/>
              </a:lnSpc>
              <a:buFont typeface="Arial" charset="0"/>
              <a:buChar char="•"/>
              <a:defRPr/>
            </a:pPr>
            <a:r>
              <a:rPr lang="en-GB" dirty="0"/>
              <a:t>Journal Articles - </a:t>
            </a:r>
            <a:r>
              <a:rPr lang="en-GB" dirty="0">
                <a:solidFill>
                  <a:schemeClr val="accent2">
                    <a:lumMod val="75000"/>
                  </a:schemeClr>
                </a:solidFill>
              </a:rPr>
              <a:t>Volume, Issue and Pages, URL or DOI </a:t>
            </a:r>
          </a:p>
          <a:p>
            <a:pPr eaLnBrk="1" hangingPunct="1">
              <a:lnSpc>
                <a:spcPct val="170000"/>
              </a:lnSpc>
              <a:buFont typeface="Arial" charset="0"/>
              <a:buChar char="•"/>
              <a:defRPr/>
            </a:pPr>
            <a:r>
              <a:rPr lang="en-GB" dirty="0"/>
              <a:t>Web Pages – </a:t>
            </a:r>
            <a:r>
              <a:rPr lang="en-GB" dirty="0">
                <a:solidFill>
                  <a:schemeClr val="accent2">
                    <a:lumMod val="75000"/>
                  </a:schemeClr>
                </a:solidFill>
              </a:rPr>
              <a:t>Available at &lt;……………&gt; [Accessed DD/MM/YYYY]</a:t>
            </a:r>
          </a:p>
          <a:p>
            <a:pPr>
              <a:buFont typeface="Arial" charset="0"/>
              <a:buChar char="•"/>
              <a:defRPr/>
            </a:pPr>
            <a:r>
              <a:rPr lang="en-GB" dirty="0"/>
              <a:t>PDF document – </a:t>
            </a:r>
            <a:r>
              <a:rPr lang="en-GB" dirty="0">
                <a:solidFill>
                  <a:schemeClr val="accent2">
                    <a:lumMod val="75000"/>
                  </a:schemeClr>
                </a:solidFill>
              </a:rPr>
              <a:t>Available at &lt;……………&gt; [Accessed DD/MM/YYYY]</a:t>
            </a:r>
          </a:p>
          <a:p>
            <a:pPr marL="0" indent="0">
              <a:buNone/>
              <a:defRPr/>
            </a:pPr>
            <a:endParaRPr lang="en-GB" dirty="0">
              <a:solidFill>
                <a:schemeClr val="accent2">
                  <a:lumMod val="75000"/>
                </a:schemeClr>
              </a:solidFill>
            </a:endParaRPr>
          </a:p>
          <a:p>
            <a:pPr marL="0" indent="0">
              <a:buNone/>
              <a:defRPr/>
            </a:pPr>
            <a:r>
              <a:rPr lang="en-GB" dirty="0"/>
              <a:t>PDF references are often used for reports, for example:</a:t>
            </a:r>
          </a:p>
          <a:p>
            <a:pPr marL="0" indent="0">
              <a:buNone/>
              <a:defRPr/>
            </a:pPr>
            <a:endParaRPr lang="en-GB" dirty="0"/>
          </a:p>
          <a:p>
            <a:pPr marL="0" indent="0">
              <a:buNone/>
              <a:defRPr/>
            </a:pPr>
            <a:r>
              <a:rPr lang="en-US" dirty="0"/>
              <a:t>Department of Health, 2008. Health inequalities: progress and next steps. [pdf] London: Department of Health. Available at: &lt;http://www.dh.gov.uk/en/Publicationsandstatistics/Publications/PublicationsPolicyAndGuidance/DH_085307&gt; [Accessed 9 June 2008]. </a:t>
            </a:r>
            <a:endParaRPr lang="en-GB" dirty="0"/>
          </a:p>
          <a:p>
            <a:pPr marL="0" indent="0" eaLnBrk="1" hangingPunct="1">
              <a:buNone/>
              <a:defRPr/>
            </a:pPr>
            <a:r>
              <a:rPr lang="en-GB" sz="2800" dirty="0">
                <a:solidFill>
                  <a:schemeClr val="accent2">
                    <a:lumMod val="75000"/>
                  </a:schemeClr>
                </a:solidFill>
              </a:rPr>
              <a:t>].</a:t>
            </a:r>
          </a:p>
          <a:p>
            <a:pPr eaLnBrk="1" hangingPunct="1">
              <a:buFont typeface="Arial" charset="0"/>
              <a:buChar char="•"/>
              <a:defRPr/>
            </a:pPr>
            <a:endParaRPr lang="en-GB" dirty="0"/>
          </a:p>
        </p:txBody>
      </p:sp>
      <p:pic>
        <p:nvPicPr>
          <p:cNvPr id="4" name="Audio 3">
            <a:hlinkClick r:id="" action="ppaction://media"/>
            <a:extLst>
              <a:ext uri="{FF2B5EF4-FFF2-40B4-BE49-F238E27FC236}">
                <a16:creationId xmlns:a16="http://schemas.microsoft.com/office/drawing/2014/main" id="{57DBFF91-1B3A-48B8-A3E6-A6A51ABB78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96975286"/>
      </p:ext>
    </p:extLst>
  </p:cSld>
  <p:clrMapOvr>
    <a:masterClrMapping/>
  </p:clrMapOvr>
  <mc:AlternateContent xmlns:mc="http://schemas.openxmlformats.org/markup-compatibility/2006" xmlns:p14="http://schemas.microsoft.com/office/powerpoint/2010/main">
    <mc:Choice Requires="p14">
      <p:transition spd="slow" p14:dur="2000" advTm="64083"/>
    </mc:Choice>
    <mc:Fallback xmlns="">
      <p:transition spd="slow" advTm="64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Examples: Books</a:t>
            </a:r>
          </a:p>
        </p:txBody>
      </p:sp>
      <p:sp>
        <p:nvSpPr>
          <p:cNvPr id="3" name="Content Placeholder 2"/>
          <p:cNvSpPr>
            <a:spLocks noGrp="1"/>
          </p:cNvSpPr>
          <p:nvPr>
            <p:ph idx="1"/>
          </p:nvPr>
        </p:nvSpPr>
        <p:spPr>
          <a:xfrm>
            <a:off x="854433" y="2204314"/>
            <a:ext cx="7660918" cy="4425086"/>
          </a:xfrm>
        </p:spPr>
        <p:txBody>
          <a:bodyPr>
            <a:normAutofit fontScale="85000" lnSpcReduction="20000"/>
          </a:bodyPr>
          <a:lstStyle/>
          <a:p>
            <a:pPr marL="0" indent="0">
              <a:buNone/>
            </a:pPr>
            <a:r>
              <a:rPr lang="en-GB" dirty="0"/>
              <a:t>Book</a:t>
            </a:r>
          </a:p>
          <a:p>
            <a:pPr marL="0" lvl="0" indent="0">
              <a:lnSpc>
                <a:spcPct val="120000"/>
              </a:lnSpc>
              <a:spcBef>
                <a:spcPts val="1000"/>
              </a:spcBef>
              <a:buNone/>
            </a:pPr>
            <a:r>
              <a:rPr lang="en-GB" dirty="0">
                <a:solidFill>
                  <a:srgbClr val="FF0000"/>
                </a:solidFill>
              </a:rPr>
              <a:t>Wicker, P., </a:t>
            </a:r>
            <a:r>
              <a:rPr lang="en-GB" dirty="0">
                <a:solidFill>
                  <a:srgbClr val="00B050"/>
                </a:solidFill>
              </a:rPr>
              <a:t>2015.</a:t>
            </a:r>
            <a:r>
              <a:rPr lang="en-GB" dirty="0">
                <a:solidFill>
                  <a:srgbClr val="FF0000"/>
                </a:solidFill>
              </a:rPr>
              <a:t> </a:t>
            </a:r>
            <a:r>
              <a:rPr lang="en-GB" i="1" dirty="0">
                <a:solidFill>
                  <a:schemeClr val="accent1">
                    <a:lumMod val="75000"/>
                  </a:schemeClr>
                </a:solidFill>
              </a:rPr>
              <a:t>Perioperative practice at a glance.</a:t>
            </a:r>
            <a:r>
              <a:rPr lang="en-GB" i="1" dirty="0">
                <a:solidFill>
                  <a:srgbClr val="FF0000"/>
                </a:solidFill>
              </a:rPr>
              <a:t> </a:t>
            </a:r>
            <a:r>
              <a:rPr lang="en-GB" dirty="0">
                <a:solidFill>
                  <a:schemeClr val="accent1">
                    <a:lumMod val="75000"/>
                  </a:schemeClr>
                </a:solidFill>
              </a:rPr>
              <a:t>3rd ed. </a:t>
            </a:r>
            <a:r>
              <a:rPr lang="en-GB" dirty="0">
                <a:solidFill>
                  <a:schemeClr val="accent2">
                    <a:lumMod val="75000"/>
                  </a:schemeClr>
                </a:solidFill>
              </a:rPr>
              <a:t>Chichester: Wiley.</a:t>
            </a:r>
          </a:p>
          <a:p>
            <a:pPr marL="0" lvl="0" indent="0">
              <a:lnSpc>
                <a:spcPct val="120000"/>
              </a:lnSpc>
              <a:spcBef>
                <a:spcPts val="1000"/>
              </a:spcBef>
              <a:buNone/>
            </a:pPr>
            <a:endParaRPr lang="en-GB" dirty="0">
              <a:solidFill>
                <a:schemeClr val="accent2">
                  <a:lumMod val="75000"/>
                </a:schemeClr>
              </a:solidFill>
            </a:endParaRPr>
          </a:p>
          <a:p>
            <a:pPr marL="0" lvl="0" indent="0">
              <a:lnSpc>
                <a:spcPct val="90000"/>
              </a:lnSpc>
              <a:spcBef>
                <a:spcPts val="1000"/>
              </a:spcBef>
              <a:buNone/>
            </a:pPr>
            <a:r>
              <a:rPr lang="en-GB" dirty="0">
                <a:solidFill>
                  <a:srgbClr val="002060"/>
                </a:solidFill>
              </a:rPr>
              <a:t>E-book</a:t>
            </a:r>
          </a:p>
          <a:p>
            <a:pPr marL="0" indent="0">
              <a:lnSpc>
                <a:spcPct val="110000"/>
              </a:lnSpc>
              <a:spcBef>
                <a:spcPts val="1000"/>
              </a:spcBef>
              <a:buNone/>
            </a:pPr>
            <a:r>
              <a:rPr lang="en-GB" dirty="0">
                <a:solidFill>
                  <a:srgbClr val="FF0000"/>
                </a:solidFill>
              </a:rPr>
              <a:t>Wicker, P., </a:t>
            </a:r>
            <a:r>
              <a:rPr lang="en-GB" dirty="0">
                <a:solidFill>
                  <a:srgbClr val="00B050"/>
                </a:solidFill>
              </a:rPr>
              <a:t>2015.</a:t>
            </a:r>
            <a:r>
              <a:rPr lang="en-GB" dirty="0">
                <a:solidFill>
                  <a:srgbClr val="FF0000"/>
                </a:solidFill>
              </a:rPr>
              <a:t> </a:t>
            </a:r>
            <a:r>
              <a:rPr lang="en-GB" i="1" dirty="0">
                <a:solidFill>
                  <a:schemeClr val="accent1">
                    <a:lumMod val="75000"/>
                  </a:schemeClr>
                </a:solidFill>
              </a:rPr>
              <a:t>Perioperative practice at a glance.</a:t>
            </a:r>
            <a:r>
              <a:rPr lang="en-GB" dirty="0">
                <a:solidFill>
                  <a:schemeClr val="accent1">
                    <a:lumMod val="75000"/>
                  </a:schemeClr>
                </a:solidFill>
              </a:rPr>
              <a:t> </a:t>
            </a:r>
            <a:r>
              <a:rPr lang="en-GB" dirty="0">
                <a:solidFill>
                  <a:srgbClr val="7030A0"/>
                </a:solidFill>
              </a:rPr>
              <a:t>[e-book] </a:t>
            </a:r>
            <a:r>
              <a:rPr lang="en-GB" dirty="0">
                <a:solidFill>
                  <a:schemeClr val="tx1"/>
                </a:solidFill>
              </a:rPr>
              <a:t>3rd ed.</a:t>
            </a:r>
            <a:r>
              <a:rPr lang="en-GB" dirty="0">
                <a:solidFill>
                  <a:schemeClr val="accent1">
                    <a:lumMod val="75000"/>
                  </a:schemeClr>
                </a:solidFill>
              </a:rPr>
              <a:t> </a:t>
            </a:r>
            <a:r>
              <a:rPr lang="en-GB" dirty="0">
                <a:solidFill>
                  <a:schemeClr val="accent2">
                    <a:lumMod val="75000"/>
                  </a:schemeClr>
                </a:solidFill>
              </a:rPr>
              <a:t>Chichester: Wiley. </a:t>
            </a:r>
            <a:r>
              <a:rPr lang="en-US" dirty="0">
                <a:solidFill>
                  <a:schemeClr val="accent2">
                    <a:lumMod val="75000"/>
                  </a:schemeClr>
                </a:solidFill>
              </a:rPr>
              <a:t>Available through ARU Library website </a:t>
            </a:r>
            <a:r>
              <a:rPr lang="en-GB" dirty="0">
                <a:solidFill>
                  <a:schemeClr val="accent2">
                    <a:lumMod val="75000"/>
                  </a:schemeClr>
                </a:solidFill>
              </a:rPr>
              <a:t>&lt;https://library.aru.ac.uk&gt; [Accessed 5 October 2018].</a:t>
            </a:r>
          </a:p>
          <a:p>
            <a:pPr>
              <a:lnSpc>
                <a:spcPct val="110000"/>
              </a:lnSpc>
            </a:pPr>
            <a:endParaRPr lang="en-GB" dirty="0"/>
          </a:p>
        </p:txBody>
      </p:sp>
      <p:pic>
        <p:nvPicPr>
          <p:cNvPr id="5" name="Audio 4">
            <a:hlinkClick r:id="" action="ppaction://media"/>
            <a:extLst>
              <a:ext uri="{FF2B5EF4-FFF2-40B4-BE49-F238E27FC236}">
                <a16:creationId xmlns:a16="http://schemas.microsoft.com/office/drawing/2014/main" id="{E899EC9E-9BD1-4725-952F-DFE5779ADA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593439702"/>
      </p:ext>
    </p:extLst>
  </p:cSld>
  <p:clrMapOvr>
    <a:masterClrMapping/>
  </p:clrMapOvr>
  <mc:AlternateContent xmlns:mc="http://schemas.openxmlformats.org/markup-compatibility/2006" xmlns:p14="http://schemas.microsoft.com/office/powerpoint/2010/main">
    <mc:Choice Requires="p14">
      <p:transition spd="slow" p14:dur="2000" advTm="59364"/>
    </mc:Choice>
    <mc:Fallback xmlns="">
      <p:transition spd="slow" advTm="59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82268" y="1476308"/>
            <a:ext cx="4061732" cy="2031325"/>
          </a:xfrm>
          <a:prstGeom prst="rect">
            <a:avLst/>
          </a:prstGeom>
          <a:noFill/>
        </p:spPr>
        <p:txBody>
          <a:bodyPr wrap="square" rtlCol="0">
            <a:spAutoFit/>
          </a:bodyPr>
          <a:lstStyle/>
          <a:p>
            <a:r>
              <a:rPr lang="en-GB" sz="2100" b="1" u="sng" dirty="0">
                <a:solidFill>
                  <a:srgbClr val="003366"/>
                </a:solidFill>
                <a:latin typeface="Arial" panose="020B0604020202020204" pitchFamily="34" charset="0"/>
                <a:cs typeface="Arial" panose="020B0604020202020204" pitchFamily="34" charset="0"/>
              </a:rPr>
              <a:t>Book details</a:t>
            </a:r>
          </a:p>
          <a:p>
            <a:r>
              <a:rPr lang="en-GB" sz="2100" b="1" dirty="0">
                <a:solidFill>
                  <a:srgbClr val="003366"/>
                </a:solidFill>
                <a:latin typeface="Arial" panose="020B0604020202020204" pitchFamily="34" charset="0"/>
                <a:cs typeface="Arial" panose="020B0604020202020204" pitchFamily="34" charset="0"/>
              </a:rPr>
              <a:t>Editors of the book -</a:t>
            </a:r>
          </a:p>
          <a:p>
            <a:r>
              <a:rPr lang="en-GB" sz="2100" b="1" dirty="0">
                <a:solidFill>
                  <a:srgbClr val="003366"/>
                </a:solidFill>
                <a:latin typeface="Arial" panose="020B0604020202020204" pitchFamily="34" charset="0"/>
                <a:cs typeface="Arial" panose="020B0604020202020204" pitchFamily="34" charset="0"/>
              </a:rPr>
              <a:t>Jeannette Naish and Denise Syndercombe Court, book title - Medical Sciences and publisher details</a:t>
            </a:r>
          </a:p>
        </p:txBody>
      </p:sp>
      <p:sp>
        <p:nvSpPr>
          <p:cNvPr id="6" name="TextBox 5"/>
          <p:cNvSpPr txBox="1"/>
          <p:nvPr/>
        </p:nvSpPr>
        <p:spPr>
          <a:xfrm>
            <a:off x="4779426" y="3552393"/>
            <a:ext cx="763552" cy="600164"/>
          </a:xfrm>
          <a:prstGeom prst="rect">
            <a:avLst/>
          </a:prstGeom>
          <a:noFill/>
        </p:spPr>
        <p:txBody>
          <a:bodyPr wrap="square" rtlCol="0">
            <a:spAutoFit/>
          </a:bodyPr>
          <a:lstStyle/>
          <a:p>
            <a:r>
              <a:rPr lang="en-GB" sz="3300" b="1" dirty="0">
                <a:solidFill>
                  <a:srgbClr val="003366"/>
                </a:solidFill>
                <a:latin typeface="Arial" panose="020B0604020202020204" pitchFamily="34" charset="0"/>
                <a:cs typeface="Arial" panose="020B0604020202020204" pitchFamily="34" charset="0"/>
              </a:rPr>
              <a:t>In</a:t>
            </a:r>
          </a:p>
        </p:txBody>
      </p:sp>
      <p:sp>
        <p:nvSpPr>
          <p:cNvPr id="8" name="TextBox 7"/>
          <p:cNvSpPr txBox="1"/>
          <p:nvPr/>
        </p:nvSpPr>
        <p:spPr>
          <a:xfrm>
            <a:off x="423674" y="1506042"/>
            <a:ext cx="4120243" cy="1800493"/>
          </a:xfrm>
          <a:prstGeom prst="rect">
            <a:avLst/>
          </a:prstGeom>
          <a:noFill/>
        </p:spPr>
        <p:txBody>
          <a:bodyPr wrap="square" rtlCol="0">
            <a:spAutoFit/>
          </a:bodyPr>
          <a:lstStyle/>
          <a:p>
            <a:r>
              <a:rPr lang="en-GB" sz="2100" b="1" u="sng" dirty="0">
                <a:solidFill>
                  <a:srgbClr val="003366"/>
                </a:solidFill>
                <a:latin typeface="Arial" panose="020B0604020202020204" pitchFamily="34" charset="0"/>
                <a:cs typeface="Arial" panose="020B0604020202020204" pitchFamily="34" charset="0"/>
              </a:rPr>
              <a:t>Chapter details </a:t>
            </a:r>
            <a:endParaRPr lang="en-GB" sz="2100" b="1" dirty="0">
              <a:solidFill>
                <a:srgbClr val="003366"/>
              </a:solidFill>
              <a:latin typeface="Arial" panose="020B0604020202020204" pitchFamily="34" charset="0"/>
              <a:cs typeface="Arial" panose="020B0604020202020204" pitchFamily="34" charset="0"/>
            </a:endParaRPr>
          </a:p>
          <a:p>
            <a:r>
              <a:rPr lang="en-GB" sz="2100" b="1" dirty="0">
                <a:solidFill>
                  <a:srgbClr val="003366"/>
                </a:solidFill>
                <a:latin typeface="Arial" panose="020B0604020202020204" pitchFamily="34" charset="0"/>
                <a:cs typeface="Arial" panose="020B0604020202020204" pitchFamily="34" charset="0"/>
              </a:rPr>
              <a:t>author, date and chapter title</a:t>
            </a:r>
          </a:p>
          <a:p>
            <a:endParaRPr lang="en-GB" sz="2700" b="1" dirty="0">
              <a:solidFill>
                <a:srgbClr val="003366"/>
              </a:solidFill>
            </a:endParaRPr>
          </a:p>
          <a:p>
            <a:r>
              <a:rPr lang="en-GB" sz="2100" b="1" dirty="0">
                <a:solidFill>
                  <a:srgbClr val="003366"/>
                </a:solidFill>
                <a:latin typeface="Arial" panose="020B0604020202020204" pitchFamily="34" charset="0"/>
                <a:cs typeface="Arial" panose="020B0604020202020204" pitchFamily="34" charset="0"/>
              </a:rPr>
              <a:t>Wieczorek, W. and Naish, J. , 2015. Pharmacology  </a:t>
            </a:r>
          </a:p>
        </p:txBody>
      </p:sp>
      <p:cxnSp>
        <p:nvCxnSpPr>
          <p:cNvPr id="10" name="Straight Arrow Connector 9"/>
          <p:cNvCxnSpPr/>
          <p:nvPr/>
        </p:nvCxnSpPr>
        <p:spPr>
          <a:xfrm>
            <a:off x="4187926" y="4381984"/>
            <a:ext cx="1946552" cy="0"/>
          </a:xfrm>
          <a:prstGeom prst="straightConnector1">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Content Placeholder 3" descr="Picture of a book which is edited" title="Image"/>
          <p:cNvPicPr>
            <a:picLocks noChangeAspect="1"/>
          </p:cNvPicPr>
          <p:nvPr/>
        </p:nvPicPr>
        <p:blipFill>
          <a:blip r:embed="rId5"/>
          <a:stretch>
            <a:fillRect/>
          </a:stretch>
        </p:blipFill>
        <p:spPr>
          <a:xfrm>
            <a:off x="6134478" y="3507632"/>
            <a:ext cx="2611348" cy="3161525"/>
          </a:xfrm>
          <a:prstGeom prst="rect">
            <a:avLst/>
          </a:prstGeom>
        </p:spPr>
      </p:pic>
      <p:pic>
        <p:nvPicPr>
          <p:cNvPr id="13" name="Picture 12" descr="Picture of the contents of a book that is edited with each chapter written by a different author." title="Image"/>
          <p:cNvPicPr>
            <a:picLocks noChangeAspect="1"/>
          </p:cNvPicPr>
          <p:nvPr/>
        </p:nvPicPr>
        <p:blipFill>
          <a:blip r:embed="rId6"/>
          <a:stretch>
            <a:fillRect/>
          </a:stretch>
        </p:blipFill>
        <p:spPr>
          <a:xfrm>
            <a:off x="234019" y="3552393"/>
            <a:ext cx="3850481" cy="2228850"/>
          </a:xfrm>
          <a:prstGeom prst="rect">
            <a:avLst/>
          </a:prstGeom>
          <a:ln w="25400">
            <a:solidFill>
              <a:schemeClr val="tx1"/>
            </a:solidFill>
          </a:ln>
        </p:spPr>
      </p:pic>
      <p:sp>
        <p:nvSpPr>
          <p:cNvPr id="2" name="Title 1"/>
          <p:cNvSpPr>
            <a:spLocks noGrp="1"/>
          </p:cNvSpPr>
          <p:nvPr>
            <p:ph type="title"/>
          </p:nvPr>
        </p:nvSpPr>
        <p:spPr>
          <a:xfrm>
            <a:off x="2643809" y="144381"/>
            <a:ext cx="6489263" cy="740203"/>
          </a:xfrm>
        </p:spPr>
        <p:txBody>
          <a:bodyPr>
            <a:noAutofit/>
          </a:bodyPr>
          <a:lstStyle/>
          <a:p>
            <a:r>
              <a:rPr lang="en-GB" sz="3600" b="1" dirty="0"/>
              <a:t>Chapter from an edited book</a:t>
            </a:r>
          </a:p>
        </p:txBody>
      </p:sp>
      <p:sp>
        <p:nvSpPr>
          <p:cNvPr id="3" name="Rectangle 2"/>
          <p:cNvSpPr/>
          <p:nvPr/>
        </p:nvSpPr>
        <p:spPr>
          <a:xfrm>
            <a:off x="6559826" y="4522304"/>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descr="Highlighting book editors." title="Image"/>
          <p:cNvSpPr/>
          <p:nvPr/>
        </p:nvSpPr>
        <p:spPr>
          <a:xfrm>
            <a:off x="6605545" y="4750904"/>
            <a:ext cx="1673751" cy="55659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Audio 6">
            <a:hlinkClick r:id="" action="ppaction://media"/>
            <a:extLst>
              <a:ext uri="{FF2B5EF4-FFF2-40B4-BE49-F238E27FC236}">
                <a16:creationId xmlns:a16="http://schemas.microsoft.com/office/drawing/2014/main" id="{A2B54EBB-431A-4437-93B6-9342066C3AF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55627533"/>
      </p:ext>
    </p:extLst>
  </p:cSld>
  <p:clrMapOvr>
    <a:masterClrMapping/>
  </p:clrMapOvr>
  <mc:AlternateContent xmlns:mc="http://schemas.openxmlformats.org/markup-compatibility/2006" xmlns:p14="http://schemas.microsoft.com/office/powerpoint/2010/main">
    <mc:Choice Requires="p14">
      <p:transition spd="slow" p14:dur="2000" advTm="10938"/>
    </mc:Choice>
    <mc:Fallback xmlns="">
      <p:transition spd="slow" advTm="10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931" y="2887460"/>
            <a:ext cx="8656982" cy="3384132"/>
          </a:xfrm>
        </p:spPr>
        <p:txBody>
          <a:bodyPr>
            <a:normAutofit/>
          </a:bodyPr>
          <a:lstStyle/>
          <a:p>
            <a:pPr marL="0" indent="0">
              <a:buNone/>
            </a:pPr>
            <a:r>
              <a:rPr lang="en-GB" dirty="0"/>
              <a:t>Wieczorek, W. and Naish, J. , 2015. Pharmacology. In: J. Naish and D. Syndercombe Court, eds. 2015. </a:t>
            </a:r>
            <a:r>
              <a:rPr lang="en-GB" i="1" dirty="0"/>
              <a:t>Medical sciences. </a:t>
            </a:r>
            <a:r>
              <a:rPr lang="en-GB" dirty="0"/>
              <a:t>Edinburgh: Saunders Elsevier. Ch.4.  </a:t>
            </a:r>
          </a:p>
          <a:p>
            <a:pPr marL="0" indent="0">
              <a:buNone/>
            </a:pPr>
            <a:endParaRPr lang="en-GB" sz="3900" b="1" dirty="0"/>
          </a:p>
          <a:p>
            <a:pPr marL="0" indent="0">
              <a:buNone/>
            </a:pPr>
            <a:endParaRPr lang="en-GB" sz="3300" b="1" dirty="0"/>
          </a:p>
          <a:p>
            <a:pPr marL="0" indent="0">
              <a:buNone/>
            </a:pPr>
            <a:endParaRPr lang="en-GB" sz="3300" b="1" dirty="0"/>
          </a:p>
          <a:p>
            <a:endParaRPr lang="en-GB" dirty="0"/>
          </a:p>
        </p:txBody>
      </p:sp>
      <p:sp>
        <p:nvSpPr>
          <p:cNvPr id="2" name="Title 1"/>
          <p:cNvSpPr>
            <a:spLocks noGrp="1"/>
          </p:cNvSpPr>
          <p:nvPr>
            <p:ph type="title"/>
          </p:nvPr>
        </p:nvSpPr>
        <p:spPr>
          <a:xfrm>
            <a:off x="457200" y="1655586"/>
            <a:ext cx="7637270" cy="721711"/>
          </a:xfrm>
        </p:spPr>
        <p:txBody>
          <a:bodyPr>
            <a:noAutofit/>
          </a:bodyPr>
          <a:lstStyle/>
          <a:p>
            <a:r>
              <a:rPr lang="en-GB" b="1" dirty="0"/>
              <a:t>Chapter from an edited book - example</a:t>
            </a:r>
          </a:p>
        </p:txBody>
      </p:sp>
      <p:pic>
        <p:nvPicPr>
          <p:cNvPr id="4" name="Audio 3">
            <a:hlinkClick r:id="" action="ppaction://media"/>
            <a:extLst>
              <a:ext uri="{FF2B5EF4-FFF2-40B4-BE49-F238E27FC236}">
                <a16:creationId xmlns:a16="http://schemas.microsoft.com/office/drawing/2014/main" id="{55F364ED-54A4-4112-B71B-403F97E910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053702455"/>
      </p:ext>
    </p:extLst>
  </p:cSld>
  <p:clrMapOvr>
    <a:masterClrMapping/>
  </p:clrMapOvr>
  <mc:AlternateContent xmlns:mc="http://schemas.openxmlformats.org/markup-compatibility/2006" xmlns:p14="http://schemas.microsoft.com/office/powerpoint/2010/main">
    <mc:Choice Requires="p14">
      <p:transition spd="slow" p14:dur="2000" advTm="26186"/>
    </mc:Choice>
    <mc:Fallback xmlns="">
      <p:transition spd="slow" advTm="26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409" y="677732"/>
            <a:ext cx="7928942" cy="666974"/>
          </a:xfrm>
        </p:spPr>
        <p:txBody>
          <a:bodyPr>
            <a:normAutofit/>
          </a:bodyPr>
          <a:lstStyle/>
          <a:p>
            <a:r>
              <a:rPr lang="en-GB" b="1" dirty="0"/>
              <a:t>			Journal Article</a:t>
            </a:r>
          </a:p>
        </p:txBody>
      </p:sp>
      <p:sp>
        <p:nvSpPr>
          <p:cNvPr id="3" name="Content Placeholder 2"/>
          <p:cNvSpPr>
            <a:spLocks noGrp="1"/>
          </p:cNvSpPr>
          <p:nvPr>
            <p:ph idx="1"/>
          </p:nvPr>
        </p:nvSpPr>
        <p:spPr>
          <a:xfrm>
            <a:off x="506896" y="1344706"/>
            <a:ext cx="8421204" cy="4650646"/>
          </a:xfrm>
        </p:spPr>
        <p:txBody>
          <a:bodyPr>
            <a:normAutofit fontScale="92500"/>
          </a:bodyPr>
          <a:lstStyle/>
          <a:p>
            <a:pPr marL="0" indent="0">
              <a:buNone/>
            </a:pPr>
            <a:r>
              <a:rPr lang="en-GB" sz="2400" dirty="0"/>
              <a:t>Journal article (print)</a:t>
            </a:r>
          </a:p>
          <a:p>
            <a:pPr marL="0" lvl="0" indent="0">
              <a:lnSpc>
                <a:spcPct val="120000"/>
              </a:lnSpc>
              <a:spcBef>
                <a:spcPts val="1000"/>
              </a:spcBef>
              <a:buNone/>
            </a:pPr>
            <a:r>
              <a:rPr lang="en-GB" sz="2400" dirty="0">
                <a:solidFill>
                  <a:srgbClr val="FF0000"/>
                </a:solidFill>
              </a:rPr>
              <a:t>Lean, M.E.J., </a:t>
            </a:r>
            <a:r>
              <a:rPr lang="en-GB" sz="2400" dirty="0">
                <a:solidFill>
                  <a:srgbClr val="00B050"/>
                </a:solidFill>
              </a:rPr>
              <a:t>2015. </a:t>
            </a:r>
            <a:r>
              <a:rPr lang="en-GB" sz="2400" dirty="0">
                <a:solidFill>
                  <a:schemeClr val="accent1">
                    <a:lumMod val="75000"/>
                  </a:schemeClr>
                </a:solidFill>
              </a:rPr>
              <a:t>Principles of human nutrition. </a:t>
            </a:r>
            <a:r>
              <a:rPr lang="en-GB" sz="2400" i="1" dirty="0">
                <a:solidFill>
                  <a:schemeClr val="accent1">
                    <a:lumMod val="75000"/>
                  </a:schemeClr>
                </a:solidFill>
              </a:rPr>
              <a:t>Medicine,</a:t>
            </a:r>
            <a:r>
              <a:rPr lang="en-GB" sz="2400" i="1" dirty="0">
                <a:solidFill>
                  <a:srgbClr val="FF0000"/>
                </a:solidFill>
              </a:rPr>
              <a:t> </a:t>
            </a:r>
            <a:r>
              <a:rPr lang="en-GB" sz="2400" dirty="0">
                <a:solidFill>
                  <a:schemeClr val="accent2">
                    <a:lumMod val="75000"/>
                  </a:schemeClr>
                </a:solidFill>
              </a:rPr>
              <a:t>43 (2), pp.61-65. </a:t>
            </a:r>
          </a:p>
          <a:p>
            <a:pPr marL="0" lvl="0" indent="0">
              <a:lnSpc>
                <a:spcPct val="90000"/>
              </a:lnSpc>
              <a:spcBef>
                <a:spcPts val="1000"/>
              </a:spcBef>
              <a:buNone/>
            </a:pPr>
            <a:r>
              <a:rPr lang="en-GB" sz="2400" dirty="0">
                <a:solidFill>
                  <a:srgbClr val="002060"/>
                </a:solidFill>
              </a:rPr>
              <a:t>E-journal article </a:t>
            </a:r>
          </a:p>
          <a:p>
            <a:pPr marL="0" indent="0">
              <a:lnSpc>
                <a:spcPct val="120000"/>
              </a:lnSpc>
              <a:spcBef>
                <a:spcPts val="1000"/>
              </a:spcBef>
              <a:buNone/>
            </a:pPr>
            <a:r>
              <a:rPr lang="en-GB" sz="2400" dirty="0">
                <a:solidFill>
                  <a:srgbClr val="FF0000"/>
                </a:solidFill>
              </a:rPr>
              <a:t>Lean, M.E.J., </a:t>
            </a:r>
            <a:r>
              <a:rPr lang="en-GB" sz="2400" dirty="0">
                <a:solidFill>
                  <a:srgbClr val="00B050"/>
                </a:solidFill>
              </a:rPr>
              <a:t>2015. </a:t>
            </a:r>
            <a:r>
              <a:rPr lang="en-GB" sz="2400" dirty="0">
                <a:solidFill>
                  <a:schemeClr val="accent1">
                    <a:lumMod val="75000"/>
                  </a:schemeClr>
                </a:solidFill>
              </a:rPr>
              <a:t>Principles of human nutrition. </a:t>
            </a:r>
            <a:r>
              <a:rPr lang="en-GB" sz="2400" i="1" dirty="0">
                <a:solidFill>
                  <a:schemeClr val="accent1">
                    <a:lumMod val="75000"/>
                  </a:schemeClr>
                </a:solidFill>
              </a:rPr>
              <a:t>Medicine,</a:t>
            </a:r>
            <a:r>
              <a:rPr lang="en-GB" sz="2400" i="1" dirty="0">
                <a:solidFill>
                  <a:srgbClr val="FF0000"/>
                </a:solidFill>
              </a:rPr>
              <a:t> </a:t>
            </a:r>
            <a:r>
              <a:rPr lang="en-GB" sz="2400" dirty="0">
                <a:solidFill>
                  <a:srgbClr val="7030A0"/>
                </a:solidFill>
              </a:rPr>
              <a:t>[e-journal] </a:t>
            </a:r>
            <a:r>
              <a:rPr lang="en-GB" sz="2400" dirty="0">
                <a:solidFill>
                  <a:schemeClr val="accent2">
                    <a:lumMod val="75000"/>
                  </a:schemeClr>
                </a:solidFill>
              </a:rPr>
              <a:t>43 (2), pp.61-65. </a:t>
            </a:r>
            <a:r>
              <a:rPr lang="en-US" sz="2400" dirty="0">
                <a:solidFill>
                  <a:schemeClr val="accent2">
                    <a:lumMod val="75000"/>
                  </a:schemeClr>
                </a:solidFill>
              </a:rPr>
              <a:t>Available through: ARU Library website &lt;https://library.aru.ac.uk&gt; [Accessed 30 October 2019].</a:t>
            </a:r>
          </a:p>
          <a:p>
            <a:pPr marL="0" indent="0">
              <a:lnSpc>
                <a:spcPct val="120000"/>
              </a:lnSpc>
              <a:spcBef>
                <a:spcPts val="1000"/>
              </a:spcBef>
              <a:buNone/>
            </a:pPr>
            <a:r>
              <a:rPr lang="en-GB" sz="2400" dirty="0">
                <a:solidFill>
                  <a:srgbClr val="002060"/>
                </a:solidFill>
              </a:rPr>
              <a:t>E-journal article (alternative model with DOI)</a:t>
            </a:r>
          </a:p>
          <a:p>
            <a:pPr marL="0" indent="0">
              <a:lnSpc>
                <a:spcPct val="120000"/>
              </a:lnSpc>
              <a:spcBef>
                <a:spcPts val="1000"/>
              </a:spcBef>
              <a:buNone/>
            </a:pPr>
            <a:r>
              <a:rPr lang="en-GB" sz="2400" dirty="0">
                <a:solidFill>
                  <a:srgbClr val="FF0000"/>
                </a:solidFill>
              </a:rPr>
              <a:t>Lean, M.E.J., </a:t>
            </a:r>
            <a:r>
              <a:rPr lang="en-GB" sz="2400" dirty="0">
                <a:solidFill>
                  <a:srgbClr val="00B050"/>
                </a:solidFill>
              </a:rPr>
              <a:t>2015. </a:t>
            </a:r>
            <a:r>
              <a:rPr lang="en-GB" sz="2400" dirty="0">
                <a:solidFill>
                  <a:schemeClr val="accent1">
                    <a:lumMod val="75000"/>
                  </a:schemeClr>
                </a:solidFill>
              </a:rPr>
              <a:t>Principles of human nutrition. </a:t>
            </a:r>
            <a:r>
              <a:rPr lang="en-GB" sz="2400" i="1" dirty="0">
                <a:solidFill>
                  <a:schemeClr val="accent1">
                    <a:lumMod val="75000"/>
                  </a:schemeClr>
                </a:solidFill>
              </a:rPr>
              <a:t>Medicine,</a:t>
            </a:r>
            <a:r>
              <a:rPr lang="en-GB" sz="2400" i="1" dirty="0">
                <a:solidFill>
                  <a:srgbClr val="FF0000"/>
                </a:solidFill>
              </a:rPr>
              <a:t> </a:t>
            </a:r>
            <a:r>
              <a:rPr lang="en-GB" sz="2400" dirty="0">
                <a:solidFill>
                  <a:srgbClr val="7030A0"/>
                </a:solidFill>
              </a:rPr>
              <a:t>[e-journal] </a:t>
            </a:r>
            <a:r>
              <a:rPr lang="en-GB" sz="2400" dirty="0">
                <a:solidFill>
                  <a:schemeClr val="accent2">
                    <a:lumMod val="75000"/>
                  </a:schemeClr>
                </a:solidFill>
              </a:rPr>
              <a:t>43 (2), pp.61-65. </a:t>
            </a:r>
            <a:r>
              <a:rPr lang="en-GB" sz="2200" dirty="0">
                <a:solidFill>
                  <a:schemeClr val="accent2">
                    <a:lumMod val="75000"/>
                  </a:schemeClr>
                </a:solidFill>
              </a:rPr>
              <a:t>https://doi.org/10.1016/j.mpmed.2014.11.009</a:t>
            </a:r>
            <a:endParaRPr lang="en-US" sz="2200" dirty="0">
              <a:solidFill>
                <a:schemeClr val="accent2">
                  <a:lumMod val="75000"/>
                </a:schemeClr>
              </a:solidFill>
            </a:endParaRPr>
          </a:p>
          <a:p>
            <a:pPr marL="0" indent="0">
              <a:lnSpc>
                <a:spcPct val="120000"/>
              </a:lnSpc>
              <a:spcBef>
                <a:spcPts val="1000"/>
              </a:spcBef>
              <a:buNone/>
            </a:pPr>
            <a:endParaRPr lang="en-US" sz="2400" dirty="0">
              <a:solidFill>
                <a:schemeClr val="accent2">
                  <a:lumMod val="75000"/>
                </a:schemeClr>
              </a:solidFill>
            </a:endParaRPr>
          </a:p>
          <a:p>
            <a:pPr marL="0" indent="0">
              <a:lnSpc>
                <a:spcPct val="120000"/>
              </a:lnSpc>
              <a:spcBef>
                <a:spcPts val="1000"/>
              </a:spcBef>
              <a:buNone/>
            </a:pPr>
            <a:endParaRPr lang="en-GB" dirty="0"/>
          </a:p>
        </p:txBody>
      </p:sp>
      <p:pic>
        <p:nvPicPr>
          <p:cNvPr id="4" name="Audio 3">
            <a:hlinkClick r:id="" action="ppaction://media"/>
            <a:extLst>
              <a:ext uri="{FF2B5EF4-FFF2-40B4-BE49-F238E27FC236}">
                <a16:creationId xmlns:a16="http://schemas.microsoft.com/office/drawing/2014/main" id="{53F36566-2156-49D8-A464-9AAC953433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565782156"/>
      </p:ext>
    </p:extLst>
  </p:cSld>
  <p:clrMapOvr>
    <a:masterClrMapping/>
  </p:clrMapOvr>
  <mc:AlternateContent xmlns:mc="http://schemas.openxmlformats.org/markup-compatibility/2006" xmlns:p14="http://schemas.microsoft.com/office/powerpoint/2010/main">
    <mc:Choice Requires="p14">
      <p:transition spd="slow" p14:dur="2000" advTm="56368"/>
    </mc:Choice>
    <mc:Fallback xmlns="">
      <p:transition spd="slow" advTm="56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0" y="85328"/>
            <a:ext cx="7688660" cy="1011952"/>
          </a:xfrm>
        </p:spPr>
        <p:txBody>
          <a:bodyPr>
            <a:normAutofit/>
          </a:bodyPr>
          <a:lstStyle/>
          <a:p>
            <a:r>
              <a:rPr lang="en-GB" b="1" dirty="0"/>
              <a:t>		  Webpage example</a:t>
            </a:r>
          </a:p>
        </p:txBody>
      </p:sp>
      <p:pic>
        <p:nvPicPr>
          <p:cNvPr id="4" name="Content Placeholder 3" descr="Image of a webpage from the Guardian website showing the Minack outdoor theatre." title="Webpage example"/>
          <p:cNvPicPr>
            <a:picLocks noGrp="1" noChangeAspect="1"/>
          </p:cNvPicPr>
          <p:nvPr>
            <p:ph idx="1"/>
          </p:nvPr>
        </p:nvPicPr>
        <p:blipFill>
          <a:blip r:embed="rId5"/>
          <a:stretch>
            <a:fillRect/>
          </a:stretch>
        </p:blipFill>
        <p:spPr>
          <a:xfrm>
            <a:off x="839096" y="1258646"/>
            <a:ext cx="6863379" cy="3350352"/>
          </a:xfrm>
          <a:prstGeom prst="rect">
            <a:avLst/>
          </a:prstGeom>
        </p:spPr>
      </p:pic>
      <p:sp>
        <p:nvSpPr>
          <p:cNvPr id="3" name="Text Placeholder 2"/>
          <p:cNvSpPr>
            <a:spLocks noGrp="1"/>
          </p:cNvSpPr>
          <p:nvPr>
            <p:ph type="body" sz="half" idx="2"/>
          </p:nvPr>
        </p:nvSpPr>
        <p:spPr>
          <a:xfrm>
            <a:off x="629839" y="4711149"/>
            <a:ext cx="8275621" cy="1828800"/>
          </a:xfrm>
        </p:spPr>
        <p:txBody>
          <a:bodyPr/>
          <a:lstStyle/>
          <a:p>
            <a:r>
              <a:rPr lang="en-GB" dirty="0"/>
              <a:t>Wills, D., 2019. </a:t>
            </a:r>
            <a:r>
              <a:rPr lang="en-GB" i="1" dirty="0"/>
              <a:t>10 great UK open-air theatres you can visit on public transport</a:t>
            </a:r>
            <a:r>
              <a:rPr lang="en-GB" dirty="0"/>
              <a:t>. [online] </a:t>
            </a:r>
          </a:p>
          <a:p>
            <a:r>
              <a:rPr lang="en-GB" dirty="0"/>
              <a:t>Available at: &lt;</a:t>
            </a:r>
            <a:r>
              <a:rPr lang="en-GB" dirty="0">
                <a:hlinkClick r:id="rId6"/>
              </a:rPr>
              <a:t>https://www.theguardian.com/travel/2019/aug/06/10-open-air-theatres-uk-visit-public-transport-minack-cornwall</a:t>
            </a:r>
            <a:r>
              <a:rPr lang="en-GB" dirty="0"/>
              <a:t>&gt; [Accessed 1 November 2019].</a:t>
            </a:r>
          </a:p>
          <a:p>
            <a:endParaRPr lang="en-GB" dirty="0"/>
          </a:p>
          <a:p>
            <a:r>
              <a:rPr lang="en-GB" dirty="0"/>
              <a:t>Note   - When a web page does not have a personal author, use the organisation name. </a:t>
            </a:r>
          </a:p>
        </p:txBody>
      </p:sp>
      <p:pic>
        <p:nvPicPr>
          <p:cNvPr id="5" name="Audio 4">
            <a:hlinkClick r:id="" action="ppaction://media"/>
            <a:extLst>
              <a:ext uri="{FF2B5EF4-FFF2-40B4-BE49-F238E27FC236}">
                <a16:creationId xmlns:a16="http://schemas.microsoft.com/office/drawing/2014/main" id="{DCF646E2-ED61-44C9-BF96-BCE4EED489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586825473"/>
      </p:ext>
    </p:extLst>
  </p:cSld>
  <p:clrMapOvr>
    <a:masterClrMapping/>
  </p:clrMapOvr>
  <mc:AlternateContent xmlns:mc="http://schemas.openxmlformats.org/markup-compatibility/2006" xmlns:p14="http://schemas.microsoft.com/office/powerpoint/2010/main">
    <mc:Choice Requires="p14">
      <p:transition spd="slow" p14:dur="2000" advTm="16153"/>
    </mc:Choice>
    <mc:Fallback xmlns="">
      <p:transition spd="slow" advTm="161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9ED3EE-7F60-4C16-B1FC-CBAA3E8C60C5}"/>
              </a:ext>
            </a:extLst>
          </p:cNvPr>
          <p:cNvSpPr>
            <a:spLocks noGrp="1"/>
          </p:cNvSpPr>
          <p:nvPr>
            <p:ph type="title"/>
          </p:nvPr>
        </p:nvSpPr>
        <p:spPr>
          <a:xfrm>
            <a:off x="854433" y="1893346"/>
            <a:ext cx="7660918" cy="310968"/>
          </a:xfrm>
        </p:spPr>
        <p:txBody>
          <a:bodyPr>
            <a:normAutofit fontScale="90000"/>
          </a:bodyPr>
          <a:lstStyle/>
          <a:p>
            <a:r>
              <a:rPr lang="en-GB" b="1" dirty="0"/>
              <a:t>Your Reference List </a:t>
            </a:r>
            <a:r>
              <a:rPr lang="en-GB" dirty="0"/>
              <a:t>– </a:t>
            </a:r>
            <a:br>
              <a:rPr lang="en-GB" dirty="0"/>
            </a:br>
            <a:r>
              <a:rPr lang="en-GB" dirty="0"/>
              <a:t>should appear at the end of your work, in alphabetical order by author</a:t>
            </a:r>
          </a:p>
        </p:txBody>
      </p:sp>
      <p:sp>
        <p:nvSpPr>
          <p:cNvPr id="6" name="Content Placeholder 5">
            <a:extLst>
              <a:ext uri="{FF2B5EF4-FFF2-40B4-BE49-F238E27FC236}">
                <a16:creationId xmlns:a16="http://schemas.microsoft.com/office/drawing/2014/main" id="{31E5B885-9B3C-439F-911C-9601D570F763}"/>
              </a:ext>
            </a:extLst>
          </p:cNvPr>
          <p:cNvSpPr>
            <a:spLocks noGrp="1"/>
          </p:cNvSpPr>
          <p:nvPr>
            <p:ph idx="1"/>
          </p:nvPr>
        </p:nvSpPr>
        <p:spPr>
          <a:xfrm>
            <a:off x="854433" y="2904565"/>
            <a:ext cx="7660918" cy="3861995"/>
          </a:xfrm>
        </p:spPr>
        <p:txBody>
          <a:bodyPr>
            <a:normAutofit fontScale="25000" lnSpcReduction="20000"/>
          </a:bodyPr>
          <a:lstStyle/>
          <a:p>
            <a:pPr marL="0" indent="0">
              <a:buNone/>
            </a:pPr>
            <a:r>
              <a:rPr lang="en-GB" sz="7200" dirty="0"/>
              <a:t>Extract:</a:t>
            </a:r>
          </a:p>
          <a:p>
            <a:pPr marL="0" indent="0">
              <a:buNone/>
            </a:pPr>
            <a:endParaRPr lang="en-GB" sz="6400" dirty="0"/>
          </a:p>
          <a:p>
            <a:pPr marL="0" indent="0">
              <a:buNone/>
            </a:pPr>
            <a:r>
              <a:rPr lang="en-GB" sz="6400" dirty="0"/>
              <a:t>Bloor, M., Frankland, J., Thomas, M. and Robson, K., 2001. Focus Groups in Social Research. London: Sage. </a:t>
            </a:r>
          </a:p>
          <a:p>
            <a:pPr marL="0" indent="0">
              <a:buNone/>
            </a:pPr>
            <a:r>
              <a:rPr lang="en-GB" sz="6400" dirty="0"/>
              <a:t>Greenbaum, T., 1998. Handbook for Focus Groups. Thousand Oaks: Sage. Health and Safety Executive (HSE), 2018. How to organise focus groups. [pdf] Available at:&lt;http://www.hse.gov.uk/stress/standards/pdfs/focusgroups.pdf&gt; [Accessed 21 June 2019].</a:t>
            </a:r>
          </a:p>
          <a:p>
            <a:pPr marL="0" indent="0">
              <a:buNone/>
            </a:pPr>
            <a:r>
              <a:rPr lang="en-GB" sz="6400" dirty="0"/>
              <a:t>Merton, R., 1987. Focus interviews and focus groups: continuities and discontinuities. Public Opinion Quarterly, 51(1), pp.550-557. </a:t>
            </a:r>
          </a:p>
          <a:p>
            <a:pPr marL="0" indent="0">
              <a:buNone/>
            </a:pPr>
            <a:r>
              <a:rPr lang="en-GB" sz="6400" dirty="0"/>
              <a:t>Merton, R. and Kendall P., 2010. The focused interview. American Journal of Sociology, [e-journal] 51, pp.541-557. Available through: ARU Library website &lt;library.aru.ac.uk&gt; [Accessed 20 June 2018]. </a:t>
            </a:r>
          </a:p>
          <a:p>
            <a:pPr marL="0" indent="0">
              <a:buNone/>
            </a:pPr>
            <a:r>
              <a:rPr lang="en-GB" sz="6400" dirty="0"/>
              <a:t>Stewart, D. W. and Shamadasani, P. N ., 2015. Focus Groups: Theory and Practice. 3rd ed. [e-book] Available through: ARU Library website &lt;library.aru.ac.uk&gt; [Accessed 20 June 2018]. </a:t>
            </a:r>
          </a:p>
        </p:txBody>
      </p:sp>
      <p:pic>
        <p:nvPicPr>
          <p:cNvPr id="2" name="Audio 1">
            <a:hlinkClick r:id="" action="ppaction://media"/>
            <a:extLst>
              <a:ext uri="{FF2B5EF4-FFF2-40B4-BE49-F238E27FC236}">
                <a16:creationId xmlns:a16="http://schemas.microsoft.com/office/drawing/2014/main" id="{F6FFDF63-4E88-4321-8982-671EF19371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24482951"/>
      </p:ext>
    </p:extLst>
  </p:cSld>
  <p:clrMapOvr>
    <a:masterClrMapping/>
  </p:clrMapOvr>
  <mc:AlternateContent xmlns:mc="http://schemas.openxmlformats.org/markup-compatibility/2006" xmlns:p14="http://schemas.microsoft.com/office/powerpoint/2010/main">
    <mc:Choice Requires="p14">
      <p:transition spd="slow" p14:dur="2000" advTm="34339"/>
    </mc:Choice>
    <mc:Fallback xmlns="">
      <p:transition spd="slow" advTm="343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433" y="1242034"/>
            <a:ext cx="7660918" cy="715976"/>
          </a:xfrm>
        </p:spPr>
        <p:txBody>
          <a:bodyPr/>
          <a:lstStyle/>
          <a:p>
            <a:r>
              <a:rPr lang="en-GB" b="1" dirty="0"/>
              <a:t>What is referencing?</a:t>
            </a:r>
          </a:p>
        </p:txBody>
      </p:sp>
      <p:sp>
        <p:nvSpPr>
          <p:cNvPr id="3" name="Content Placeholder 2"/>
          <p:cNvSpPr>
            <a:spLocks noGrp="1"/>
          </p:cNvSpPr>
          <p:nvPr>
            <p:ph idx="1"/>
          </p:nvPr>
        </p:nvSpPr>
        <p:spPr>
          <a:xfrm>
            <a:off x="854433" y="2077278"/>
            <a:ext cx="7660918" cy="3918073"/>
          </a:xfrm>
        </p:spPr>
        <p:txBody>
          <a:bodyPr>
            <a:normAutofit lnSpcReduction="10000"/>
          </a:bodyPr>
          <a:lstStyle/>
          <a:p>
            <a:r>
              <a:rPr lang="en-GB" dirty="0"/>
              <a:t>Referencing is the acknowledgement of the sources of information you use in writing your work. </a:t>
            </a:r>
          </a:p>
          <a:p>
            <a:r>
              <a:rPr lang="en-GB" dirty="0"/>
              <a:t>It appears in a particular style, depending on the referencing system you use. </a:t>
            </a:r>
          </a:p>
          <a:p>
            <a:r>
              <a:rPr lang="en-GB" dirty="0"/>
              <a:t>This is an introduction to the ARU version of the Harvard style.</a:t>
            </a:r>
          </a:p>
        </p:txBody>
      </p:sp>
      <p:pic>
        <p:nvPicPr>
          <p:cNvPr id="4" name="Audio 3">
            <a:hlinkClick r:id="" action="ppaction://media"/>
            <a:extLst>
              <a:ext uri="{FF2B5EF4-FFF2-40B4-BE49-F238E27FC236}">
                <a16:creationId xmlns:a16="http://schemas.microsoft.com/office/drawing/2014/main" id="{4B05F4B2-BBE8-4FB8-88D2-7B12614E8D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660938884"/>
      </p:ext>
    </p:extLst>
  </p:cSld>
  <p:clrMapOvr>
    <a:masterClrMapping/>
  </p:clrMapOvr>
  <mc:AlternateContent xmlns:mc="http://schemas.openxmlformats.org/markup-compatibility/2006" xmlns:p14="http://schemas.microsoft.com/office/powerpoint/2010/main">
    <mc:Choice Requires="p14">
      <p:transition spd="slow" p14:dur="2000" advTm="19933"/>
    </mc:Choice>
    <mc:Fallback xmlns="">
      <p:transition spd="slow" advTm="19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a:t>Why reference?</a:t>
            </a:r>
          </a:p>
        </p:txBody>
      </p:sp>
      <p:sp>
        <p:nvSpPr>
          <p:cNvPr id="4" name="Content Placeholder 2"/>
          <p:cNvSpPr>
            <a:spLocks noGrp="1"/>
          </p:cNvSpPr>
          <p:nvPr>
            <p:ph idx="1"/>
          </p:nvPr>
        </p:nvSpPr>
        <p:spPr/>
        <p:txBody>
          <a:bodyPr>
            <a:normAutofit fontScale="92500"/>
          </a:bodyPr>
          <a:lstStyle/>
          <a:p>
            <a:r>
              <a:rPr lang="en-GB" altLang="en-US" sz="2800" dirty="0"/>
              <a:t>Good Academic Practice to acknowledge your sources</a:t>
            </a:r>
          </a:p>
          <a:p>
            <a:r>
              <a:rPr lang="en-GB" altLang="en-US" sz="2800" dirty="0"/>
              <a:t>Demonstrates wider reading</a:t>
            </a:r>
          </a:p>
          <a:p>
            <a:r>
              <a:rPr lang="en-GB" altLang="en-US" sz="2800" dirty="0"/>
              <a:t>Gives evidence and credibility for arguments</a:t>
            </a:r>
          </a:p>
          <a:p>
            <a:r>
              <a:rPr lang="en-GB" altLang="en-US" sz="2800" dirty="0"/>
              <a:t>Shows where to find information sources</a:t>
            </a:r>
          </a:p>
          <a:p>
            <a:r>
              <a:rPr lang="en-GB" altLang="en-US" sz="2800" dirty="0"/>
              <a:t>Transferable skill</a:t>
            </a:r>
          </a:p>
          <a:p>
            <a:r>
              <a:rPr lang="en-GB" altLang="en-US" sz="2800" dirty="0"/>
              <a:t>Avoids Plagiarism (the academic offence of appearing to take credit for the ideas of others)</a:t>
            </a:r>
          </a:p>
          <a:p>
            <a:pPr eaLnBrk="1" hangingPunct="1"/>
            <a:endParaRPr lang="en-GB" altLang="en-US" dirty="0"/>
          </a:p>
        </p:txBody>
      </p:sp>
      <p:pic>
        <p:nvPicPr>
          <p:cNvPr id="2" name="Audio 1">
            <a:hlinkClick r:id="" action="ppaction://media"/>
            <a:extLst>
              <a:ext uri="{FF2B5EF4-FFF2-40B4-BE49-F238E27FC236}">
                <a16:creationId xmlns:a16="http://schemas.microsoft.com/office/drawing/2014/main" id="{ED666BB1-5D4D-4369-ACA9-4F9EE4C3DB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497252192"/>
      </p:ext>
    </p:extLst>
  </p:cSld>
  <p:clrMapOvr>
    <a:masterClrMapping/>
  </p:clrMapOvr>
  <mc:AlternateContent xmlns:mc="http://schemas.openxmlformats.org/markup-compatibility/2006" xmlns:p14="http://schemas.microsoft.com/office/powerpoint/2010/main">
    <mc:Choice Requires="p14">
      <p:transition spd="slow" p14:dur="2000" advTm="27943"/>
    </mc:Choice>
    <mc:Fallback xmlns="">
      <p:transition spd="slow" advTm="27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When and what to reference?</a:t>
            </a:r>
          </a:p>
        </p:txBody>
      </p:sp>
      <p:sp>
        <p:nvSpPr>
          <p:cNvPr id="3" name="Content Placeholder 2"/>
          <p:cNvSpPr>
            <a:spLocks noGrp="1"/>
          </p:cNvSpPr>
          <p:nvPr>
            <p:ph idx="1"/>
          </p:nvPr>
        </p:nvSpPr>
        <p:spPr>
          <a:xfrm>
            <a:off x="854433" y="2355574"/>
            <a:ext cx="7660918" cy="4502426"/>
          </a:xfrm>
        </p:spPr>
        <p:txBody>
          <a:bodyPr/>
          <a:lstStyle/>
          <a:p>
            <a:pPr marL="0" indent="0">
              <a:buNone/>
            </a:pPr>
            <a:r>
              <a:rPr lang="en-GB" sz="2800" dirty="0"/>
              <a:t>When - everything except your own ideas, reflections or experiences and also common knowledge (either for the general public or within your subject area)</a:t>
            </a:r>
          </a:p>
          <a:p>
            <a:pPr marL="0" indent="0">
              <a:buNone/>
            </a:pPr>
            <a:endParaRPr lang="en-GB" sz="2800" dirty="0"/>
          </a:p>
          <a:p>
            <a:pPr marL="0" indent="0">
              <a:buNone/>
            </a:pPr>
            <a:r>
              <a:rPr lang="en-GB" sz="2800" dirty="0"/>
              <a:t>What - not just text, but also statistics, graphs, tables, images… (everything!)</a:t>
            </a:r>
          </a:p>
          <a:p>
            <a:pPr marL="0" indent="0">
              <a:buNone/>
            </a:pPr>
            <a:endParaRPr lang="en-GB" sz="2800" dirty="0"/>
          </a:p>
          <a:p>
            <a:pPr marL="0" indent="0">
              <a:buNone/>
            </a:pPr>
            <a:r>
              <a:rPr lang="en-GB" sz="2800" dirty="0"/>
              <a:t>So – keep a good record of all your sources</a:t>
            </a:r>
          </a:p>
          <a:p>
            <a:endParaRPr lang="en-GB" dirty="0"/>
          </a:p>
          <a:p>
            <a:pPr marL="0" indent="0">
              <a:buNone/>
            </a:pPr>
            <a:endParaRPr lang="en-GB" dirty="0"/>
          </a:p>
          <a:p>
            <a:pPr marL="0" indent="0">
              <a:buNone/>
            </a:pPr>
            <a:endParaRPr lang="en-GB" dirty="0"/>
          </a:p>
        </p:txBody>
      </p:sp>
      <p:pic>
        <p:nvPicPr>
          <p:cNvPr id="4" name="Audio 3">
            <a:hlinkClick r:id="" action="ppaction://media"/>
            <a:extLst>
              <a:ext uri="{FF2B5EF4-FFF2-40B4-BE49-F238E27FC236}">
                <a16:creationId xmlns:a16="http://schemas.microsoft.com/office/drawing/2014/main" id="{8DD5AA24-6B3C-487B-8ED7-F53B3E3DBD4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357261778"/>
      </p:ext>
    </p:extLst>
  </p:cSld>
  <p:clrMapOvr>
    <a:masterClrMapping/>
  </p:clrMapOvr>
  <mc:AlternateContent xmlns:mc="http://schemas.openxmlformats.org/markup-compatibility/2006" xmlns:p14="http://schemas.microsoft.com/office/powerpoint/2010/main">
    <mc:Choice Requires="p14">
      <p:transition spd="slow" p14:dur="2000" advTm="28029"/>
    </mc:Choice>
    <mc:Fallback xmlns="">
      <p:transition spd="slow" advTm="28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There are two parts of Harvard referencing</a:t>
            </a:r>
          </a:p>
        </p:txBody>
      </p:sp>
      <p:sp>
        <p:nvSpPr>
          <p:cNvPr id="3" name="Content Placeholder 2"/>
          <p:cNvSpPr>
            <a:spLocks noGrp="1"/>
          </p:cNvSpPr>
          <p:nvPr>
            <p:ph idx="1"/>
          </p:nvPr>
        </p:nvSpPr>
        <p:spPr/>
        <p:txBody>
          <a:bodyPr/>
          <a:lstStyle/>
          <a:p>
            <a:pPr marL="514350" indent="-514350">
              <a:buAutoNum type="arabicPeriod"/>
            </a:pPr>
            <a:r>
              <a:rPr lang="en-GB" dirty="0"/>
              <a:t>The in-text reference or citation - authorship, date;</a:t>
            </a:r>
          </a:p>
          <a:p>
            <a:pPr marL="0" indent="0">
              <a:buNone/>
            </a:pPr>
            <a:endParaRPr lang="en-GB" dirty="0"/>
          </a:p>
          <a:p>
            <a:pPr marL="0" indent="0">
              <a:buNone/>
            </a:pPr>
            <a:r>
              <a:rPr lang="en-GB" dirty="0"/>
              <a:t>2. The reference list at the end of your          assignment, arranged A-Z by author.</a:t>
            </a:r>
          </a:p>
        </p:txBody>
      </p:sp>
      <p:pic>
        <p:nvPicPr>
          <p:cNvPr id="4" name="Audio 3">
            <a:hlinkClick r:id="" action="ppaction://media"/>
            <a:extLst>
              <a:ext uri="{FF2B5EF4-FFF2-40B4-BE49-F238E27FC236}">
                <a16:creationId xmlns:a16="http://schemas.microsoft.com/office/drawing/2014/main" id="{477256CD-9862-444E-9BE8-20C39D5C42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071721591"/>
      </p:ext>
    </p:extLst>
  </p:cSld>
  <p:clrMapOvr>
    <a:masterClrMapping/>
  </p:clrMapOvr>
  <mc:AlternateContent xmlns:mc="http://schemas.openxmlformats.org/markup-compatibility/2006" xmlns:p14="http://schemas.microsoft.com/office/powerpoint/2010/main">
    <mc:Choice Requires="p14">
      <p:transition spd="slow" p14:dur="2000" advTm="18747"/>
    </mc:Choice>
    <mc:Fallback xmlns="">
      <p:transition spd="slow" advTm="18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433" y="1480929"/>
            <a:ext cx="7660918" cy="864705"/>
          </a:xfrm>
        </p:spPr>
        <p:txBody>
          <a:bodyPr>
            <a:normAutofit fontScale="90000"/>
          </a:bodyPr>
          <a:lstStyle/>
          <a:p>
            <a:r>
              <a:rPr lang="en-GB" b="1" dirty="0"/>
              <a:t>In-text referencing can be direct or indirect – it’s your choice</a:t>
            </a:r>
          </a:p>
        </p:txBody>
      </p:sp>
      <p:sp>
        <p:nvSpPr>
          <p:cNvPr id="3" name="Content Placeholder 2"/>
          <p:cNvSpPr>
            <a:spLocks noGrp="1"/>
          </p:cNvSpPr>
          <p:nvPr>
            <p:ph idx="1"/>
          </p:nvPr>
        </p:nvSpPr>
        <p:spPr>
          <a:xfrm>
            <a:off x="854433" y="2773016"/>
            <a:ext cx="7660918" cy="3735360"/>
          </a:xfrm>
        </p:spPr>
        <p:txBody>
          <a:bodyPr>
            <a:normAutofit/>
          </a:bodyPr>
          <a:lstStyle/>
          <a:p>
            <a:pPr marL="0" indent="0">
              <a:buNone/>
            </a:pPr>
            <a:r>
              <a:rPr lang="en-GB" dirty="0"/>
              <a:t>Direct – the author(s) surname appear in your sentence and the date in brackets:</a:t>
            </a:r>
          </a:p>
          <a:p>
            <a:pPr marL="0" indent="0">
              <a:buNone/>
            </a:pPr>
            <a:endParaRPr lang="en-GB" dirty="0"/>
          </a:p>
          <a:p>
            <a:pPr marL="0" indent="0">
              <a:buNone/>
            </a:pPr>
            <a:r>
              <a:rPr lang="en-GB" dirty="0"/>
              <a:t>Example</a:t>
            </a:r>
          </a:p>
          <a:p>
            <a:pPr marL="0" lvl="0" indent="0">
              <a:buNone/>
              <a:defRPr/>
            </a:pPr>
            <a:r>
              <a:rPr lang="en-GB" dirty="0"/>
              <a:t>Carson in an earlier paper (1970) argues that ...on the other hand, Jones et al. (1983) has reported that in the future...</a:t>
            </a:r>
            <a:endParaRPr lang="en-GB" i="1" dirty="0"/>
          </a:p>
          <a:p>
            <a:endParaRPr lang="en-GB" dirty="0"/>
          </a:p>
        </p:txBody>
      </p:sp>
      <p:pic>
        <p:nvPicPr>
          <p:cNvPr id="5" name="Audio 4">
            <a:hlinkClick r:id="" action="ppaction://media"/>
            <a:extLst>
              <a:ext uri="{FF2B5EF4-FFF2-40B4-BE49-F238E27FC236}">
                <a16:creationId xmlns:a16="http://schemas.microsoft.com/office/drawing/2014/main" id="{47617002-1CD9-415A-A064-01A5CBFE41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145809457"/>
      </p:ext>
    </p:extLst>
  </p:cSld>
  <p:clrMapOvr>
    <a:masterClrMapping/>
  </p:clrMapOvr>
  <mc:AlternateContent xmlns:mc="http://schemas.openxmlformats.org/markup-compatibility/2006" xmlns:p14="http://schemas.microsoft.com/office/powerpoint/2010/main">
    <mc:Choice Requires="p14">
      <p:transition spd="slow" p14:dur="2000" advTm="20436"/>
    </mc:Choice>
    <mc:Fallback xmlns="">
      <p:transition spd="slow" advTm="204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 text referencing - indirect</a:t>
            </a:r>
          </a:p>
        </p:txBody>
      </p:sp>
      <p:sp>
        <p:nvSpPr>
          <p:cNvPr id="3" name="Content Placeholder 2"/>
          <p:cNvSpPr>
            <a:spLocks noGrp="1"/>
          </p:cNvSpPr>
          <p:nvPr>
            <p:ph idx="1"/>
          </p:nvPr>
        </p:nvSpPr>
        <p:spPr/>
        <p:txBody>
          <a:bodyPr>
            <a:normAutofit lnSpcReduction="10000"/>
          </a:bodyPr>
          <a:lstStyle/>
          <a:p>
            <a:pPr marL="0" indent="0">
              <a:buNone/>
              <a:defRPr/>
            </a:pPr>
            <a:r>
              <a:rPr lang="en-GB" dirty="0"/>
              <a:t>Both the author(s) surname and date appear in brackets:</a:t>
            </a:r>
          </a:p>
          <a:p>
            <a:pPr marL="0" indent="0">
              <a:buNone/>
              <a:defRPr/>
            </a:pPr>
            <a:endParaRPr lang="en-GB" dirty="0"/>
          </a:p>
          <a:p>
            <a:pPr marL="0" indent="0">
              <a:buNone/>
              <a:defRPr/>
            </a:pPr>
            <a:r>
              <a:rPr lang="en-GB" dirty="0"/>
              <a:t>Example</a:t>
            </a:r>
          </a:p>
          <a:p>
            <a:pPr marL="0" indent="0">
              <a:buNone/>
              <a:defRPr/>
            </a:pPr>
            <a:r>
              <a:rPr lang="en-GB" dirty="0"/>
              <a:t>An earlier paper (Carson, 1970) argues that…….on the other hand, it has been reported (Jones, </a:t>
            </a:r>
            <a:r>
              <a:rPr lang="en-GB" i="1" dirty="0"/>
              <a:t>et al.,</a:t>
            </a:r>
            <a:r>
              <a:rPr lang="en-GB" dirty="0"/>
              <a:t> 1983) that ….</a:t>
            </a:r>
          </a:p>
          <a:p>
            <a:endParaRPr lang="en-GB" dirty="0"/>
          </a:p>
        </p:txBody>
      </p:sp>
      <p:pic>
        <p:nvPicPr>
          <p:cNvPr id="4" name="Audio 3">
            <a:hlinkClick r:id="" action="ppaction://media"/>
            <a:extLst>
              <a:ext uri="{FF2B5EF4-FFF2-40B4-BE49-F238E27FC236}">
                <a16:creationId xmlns:a16="http://schemas.microsoft.com/office/drawing/2014/main" id="{785BC768-0345-4595-ABE9-0AB366B89A3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566502218"/>
      </p:ext>
    </p:extLst>
  </p:cSld>
  <p:clrMapOvr>
    <a:masterClrMapping/>
  </p:clrMapOvr>
  <mc:AlternateContent xmlns:mc="http://schemas.openxmlformats.org/markup-compatibility/2006" xmlns:p14="http://schemas.microsoft.com/office/powerpoint/2010/main">
    <mc:Choice Requires="p14">
      <p:transition spd="slow" p14:dur="2000" advTm="12006"/>
    </mc:Choice>
    <mc:Fallback xmlns="">
      <p:transition spd="slow" advTm="12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In text – more than one author?</a:t>
            </a:r>
          </a:p>
        </p:txBody>
      </p:sp>
      <p:sp>
        <p:nvSpPr>
          <p:cNvPr id="3" name="Content Placeholder 2"/>
          <p:cNvSpPr>
            <a:spLocks noGrp="1"/>
          </p:cNvSpPr>
          <p:nvPr>
            <p:ph idx="1"/>
          </p:nvPr>
        </p:nvSpPr>
        <p:spPr>
          <a:xfrm>
            <a:off x="854433" y="2204314"/>
            <a:ext cx="7660918" cy="4329490"/>
          </a:xfrm>
        </p:spPr>
        <p:txBody>
          <a:bodyPr>
            <a:normAutofit fontScale="70000" lnSpcReduction="20000"/>
          </a:bodyPr>
          <a:lstStyle/>
          <a:p>
            <a:pPr marL="0" indent="0">
              <a:buNone/>
            </a:pPr>
            <a:r>
              <a:rPr lang="en-GB" altLang="en-US" dirty="0">
                <a:solidFill>
                  <a:srgbClr val="002060"/>
                </a:solidFill>
              </a:rPr>
              <a:t>If an item has one, two or three authors put in </a:t>
            </a:r>
            <a:r>
              <a:rPr lang="en-GB" altLang="en-US" u="sng" dirty="0">
                <a:solidFill>
                  <a:srgbClr val="002060"/>
                </a:solidFill>
              </a:rPr>
              <a:t>all</a:t>
            </a:r>
            <a:r>
              <a:rPr lang="en-GB" altLang="en-US" dirty="0">
                <a:solidFill>
                  <a:srgbClr val="002060"/>
                </a:solidFill>
              </a:rPr>
              <a:t> authors’ surnames or organisation names</a:t>
            </a:r>
          </a:p>
          <a:p>
            <a:pPr marL="0" indent="0">
              <a:buNone/>
            </a:pPr>
            <a:r>
              <a:rPr lang="en-GB" altLang="en-US" sz="2600" dirty="0">
                <a:solidFill>
                  <a:srgbClr val="002060"/>
                </a:solidFill>
              </a:rPr>
              <a:t>Examples:</a:t>
            </a:r>
          </a:p>
          <a:p>
            <a:pPr marL="0" indent="0">
              <a:buNone/>
            </a:pPr>
            <a:r>
              <a:rPr lang="en-GB" altLang="en-US" sz="2600" dirty="0">
                <a:solidFill>
                  <a:srgbClr val="002060"/>
                </a:solidFill>
              </a:rPr>
              <a:t>Bloggs (2016)</a:t>
            </a:r>
          </a:p>
          <a:p>
            <a:pPr marL="0" indent="0">
              <a:buNone/>
            </a:pPr>
            <a:r>
              <a:rPr lang="en-GB" altLang="en-US" sz="2600" dirty="0">
                <a:solidFill>
                  <a:srgbClr val="002060"/>
                </a:solidFill>
              </a:rPr>
              <a:t>Department of Health (2019)</a:t>
            </a:r>
          </a:p>
          <a:p>
            <a:pPr marL="0" indent="0">
              <a:buNone/>
            </a:pPr>
            <a:r>
              <a:rPr lang="en-GB" altLang="en-US" sz="2600" dirty="0">
                <a:solidFill>
                  <a:srgbClr val="002060"/>
                </a:solidFill>
              </a:rPr>
              <a:t>Bloggs and Woods (2015)</a:t>
            </a:r>
          </a:p>
          <a:p>
            <a:pPr marL="0" indent="0">
              <a:buNone/>
            </a:pPr>
            <a:r>
              <a:rPr lang="en-GB" altLang="en-US" sz="2600" dirty="0">
                <a:solidFill>
                  <a:srgbClr val="002060"/>
                </a:solidFill>
              </a:rPr>
              <a:t>Bloggs, Woods and Smith (2014)</a:t>
            </a:r>
          </a:p>
          <a:p>
            <a:pPr marL="0" indent="0">
              <a:buNone/>
            </a:pPr>
            <a:endParaRPr lang="en-GB" altLang="en-US" sz="3000" dirty="0">
              <a:solidFill>
                <a:srgbClr val="002060"/>
              </a:solidFill>
            </a:endParaRPr>
          </a:p>
          <a:p>
            <a:pPr marL="0" indent="0">
              <a:buNone/>
            </a:pPr>
            <a:r>
              <a:rPr lang="en-GB" altLang="en-US" dirty="0">
                <a:solidFill>
                  <a:srgbClr val="002060"/>
                </a:solidFill>
              </a:rPr>
              <a:t>Four or more authors:</a:t>
            </a:r>
          </a:p>
          <a:p>
            <a:pPr marL="0" indent="0">
              <a:buNone/>
            </a:pPr>
            <a:r>
              <a:rPr lang="en-GB" altLang="en-US" dirty="0">
                <a:solidFill>
                  <a:srgbClr val="002060"/>
                </a:solidFill>
              </a:rPr>
              <a:t>Use the </a:t>
            </a:r>
            <a:r>
              <a:rPr lang="en-GB" altLang="en-US" u="sng" dirty="0">
                <a:solidFill>
                  <a:srgbClr val="002060"/>
                </a:solidFill>
              </a:rPr>
              <a:t>first author</a:t>
            </a:r>
            <a:r>
              <a:rPr lang="en-GB" altLang="en-US" dirty="0">
                <a:solidFill>
                  <a:srgbClr val="002060"/>
                </a:solidFill>
              </a:rPr>
              <a:t> listed on the item then  </a:t>
            </a:r>
            <a:r>
              <a:rPr lang="en-GB" altLang="en-US" b="1" dirty="0">
                <a:solidFill>
                  <a:srgbClr val="002060"/>
                </a:solidFill>
              </a:rPr>
              <a:t>et al  </a:t>
            </a:r>
            <a:r>
              <a:rPr lang="en-GB" altLang="en-US" dirty="0">
                <a:solidFill>
                  <a:srgbClr val="002060"/>
                </a:solidFill>
              </a:rPr>
              <a:t>(meaning ‘and others’ in Latin) </a:t>
            </a:r>
          </a:p>
          <a:p>
            <a:pPr marL="0" indent="0">
              <a:buNone/>
            </a:pPr>
            <a:r>
              <a:rPr lang="en-GB" altLang="en-US" sz="2600" dirty="0">
                <a:solidFill>
                  <a:srgbClr val="002060"/>
                </a:solidFill>
              </a:rPr>
              <a:t>Example: </a:t>
            </a:r>
          </a:p>
          <a:p>
            <a:pPr marL="0" indent="0">
              <a:buNone/>
            </a:pPr>
            <a:r>
              <a:rPr lang="en-GB" altLang="en-US" sz="2600" dirty="0">
                <a:solidFill>
                  <a:srgbClr val="002060"/>
                </a:solidFill>
              </a:rPr>
              <a:t>Stephenson, et al (2012)</a:t>
            </a:r>
          </a:p>
          <a:p>
            <a:pPr marL="0" indent="0">
              <a:buNone/>
            </a:pPr>
            <a:endParaRPr lang="en-GB" dirty="0"/>
          </a:p>
        </p:txBody>
      </p:sp>
      <p:pic>
        <p:nvPicPr>
          <p:cNvPr id="5" name="Audio 4">
            <a:hlinkClick r:id="" action="ppaction://media"/>
            <a:extLst>
              <a:ext uri="{FF2B5EF4-FFF2-40B4-BE49-F238E27FC236}">
                <a16:creationId xmlns:a16="http://schemas.microsoft.com/office/drawing/2014/main" id="{97051F62-7BFC-414E-95B0-7A50367C91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544448543"/>
      </p:ext>
    </p:extLst>
  </p:cSld>
  <p:clrMapOvr>
    <a:masterClrMapping/>
  </p:clrMapOvr>
  <mc:AlternateContent xmlns:mc="http://schemas.openxmlformats.org/markup-compatibility/2006" xmlns:p14="http://schemas.microsoft.com/office/powerpoint/2010/main">
    <mc:Choice Requires="p14">
      <p:transition spd="slow" p14:dur="2000" advTm="32016"/>
    </mc:Choice>
    <mc:Fallback xmlns="">
      <p:transition spd="slow" advTm="32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432" y="1566230"/>
            <a:ext cx="7782671" cy="962281"/>
          </a:xfrm>
        </p:spPr>
        <p:txBody>
          <a:bodyPr>
            <a:normAutofit fontScale="90000"/>
          </a:bodyPr>
          <a:lstStyle/>
          <a:p>
            <a:r>
              <a:rPr lang="en-GB" b="1" dirty="0"/>
              <a:t>What to include in a full reference? A five point plan</a:t>
            </a:r>
          </a:p>
        </p:txBody>
      </p:sp>
      <p:sp>
        <p:nvSpPr>
          <p:cNvPr id="4" name="Content Placeholder 3"/>
          <p:cNvSpPr txBox="1">
            <a:spLocks noGrp="1"/>
          </p:cNvSpPr>
          <p:nvPr>
            <p:ph idx="1"/>
          </p:nvPr>
        </p:nvSpPr>
        <p:spPr>
          <a:xfrm>
            <a:off x="854433" y="2821384"/>
            <a:ext cx="7660918" cy="3127651"/>
          </a:xfrm>
          <a:prstGeom prst="rect">
            <a:avLst/>
          </a:prstGeom>
          <a:noFill/>
        </p:spPr>
        <p:txBody>
          <a:bodyPr wrap="square" rtlCol="0">
            <a:spAutoFit/>
          </a:bodyPr>
          <a:lstStyle/>
          <a:p>
            <a:pPr>
              <a:buFontTx/>
              <a:buAutoNum type="arabicPeriod"/>
              <a:defRPr/>
            </a:pPr>
            <a:r>
              <a:rPr lang="en-GB" altLang="en-US" dirty="0">
                <a:solidFill>
                  <a:srgbClr val="FF0000"/>
                </a:solidFill>
              </a:rPr>
              <a:t>Who wrote it (Author)</a:t>
            </a:r>
          </a:p>
          <a:p>
            <a:pPr>
              <a:buFontTx/>
              <a:buAutoNum type="arabicPeriod"/>
              <a:defRPr/>
            </a:pPr>
            <a:r>
              <a:rPr lang="en-GB" altLang="en-US" dirty="0">
                <a:solidFill>
                  <a:srgbClr val="00B050"/>
                </a:solidFill>
              </a:rPr>
              <a:t>When was it written (Date – year)</a:t>
            </a:r>
          </a:p>
          <a:p>
            <a:pPr>
              <a:buFontTx/>
              <a:buAutoNum type="arabicPeriod"/>
              <a:defRPr/>
            </a:pPr>
            <a:r>
              <a:rPr lang="en-GB" altLang="en-US" dirty="0">
                <a:solidFill>
                  <a:schemeClr val="accent1">
                    <a:lumMod val="75000"/>
                  </a:schemeClr>
                </a:solidFill>
              </a:rPr>
              <a:t>What is it called (Title)</a:t>
            </a:r>
          </a:p>
          <a:p>
            <a:pPr>
              <a:buFontTx/>
              <a:buAutoNum type="arabicPeriod"/>
              <a:defRPr/>
            </a:pPr>
            <a:r>
              <a:rPr lang="en-GB" altLang="en-US" dirty="0">
                <a:solidFill>
                  <a:srgbClr val="7030A0"/>
                </a:solidFill>
              </a:rPr>
              <a:t>What is it – Format (only if it’s online)</a:t>
            </a:r>
          </a:p>
          <a:p>
            <a:pPr>
              <a:buFontTx/>
              <a:buAutoNum type="arabicPeriod"/>
              <a:defRPr/>
            </a:pPr>
            <a:r>
              <a:rPr lang="en-GB" altLang="en-US" dirty="0">
                <a:solidFill>
                  <a:schemeClr val="accent2"/>
                </a:solidFill>
              </a:rPr>
              <a:t>Where to find it</a:t>
            </a:r>
          </a:p>
          <a:p>
            <a:endParaRPr lang="en-GB" sz="1224" dirty="0"/>
          </a:p>
        </p:txBody>
      </p:sp>
      <p:pic>
        <p:nvPicPr>
          <p:cNvPr id="3" name="Audio 2">
            <a:hlinkClick r:id="" action="ppaction://media"/>
            <a:extLst>
              <a:ext uri="{FF2B5EF4-FFF2-40B4-BE49-F238E27FC236}">
                <a16:creationId xmlns:a16="http://schemas.microsoft.com/office/drawing/2014/main" id="{8274A3DD-ACBC-4FF1-9E7D-AB5E2676232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895913819"/>
      </p:ext>
    </p:extLst>
  </p:cSld>
  <p:clrMapOvr>
    <a:masterClrMapping/>
  </p:clrMapOvr>
  <mc:AlternateContent xmlns:mc="http://schemas.openxmlformats.org/markup-compatibility/2006" xmlns:p14="http://schemas.microsoft.com/office/powerpoint/2010/main">
    <mc:Choice Requires="p14">
      <p:transition spd="slow" p14:dur="2000" advTm="20629"/>
    </mc:Choice>
    <mc:Fallback xmlns="">
      <p:transition spd="slow" advTm="20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AA099D3-F51A-D642-8186-C57B9A0A56C7}" vid="{A3016D3B-47FF-B64A-BB45-1DD741C792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Staff_Blank_Accessible_Template</Template>
  <TotalTime>2124</TotalTime>
  <Words>1824</Words>
  <Application>Microsoft Office PowerPoint</Application>
  <PresentationFormat>On-screen Show (4:3)</PresentationFormat>
  <Paragraphs>142</Paragraphs>
  <Slides>18</Slides>
  <Notes>11</Notes>
  <HiddenSlides>0</HiddenSlides>
  <MMClips>18</MMClips>
  <ScaleCrop>false</ScaleCrop>
  <HeadingPairs>
    <vt:vector size="8" baseType="variant">
      <vt:variant>
        <vt:lpstr>Fonts Used</vt:lpstr>
      </vt:variant>
      <vt:variant>
        <vt:i4>2</vt:i4>
      </vt:variant>
      <vt:variant>
        <vt:lpstr>Theme</vt:lpstr>
      </vt:variant>
      <vt:variant>
        <vt:i4>1</vt:i4>
      </vt:variant>
      <vt:variant>
        <vt:lpstr>Slide Titles</vt:lpstr>
      </vt:variant>
      <vt:variant>
        <vt:i4>18</vt:i4>
      </vt:variant>
      <vt:variant>
        <vt:lpstr>Custom Shows</vt:lpstr>
      </vt:variant>
      <vt:variant>
        <vt:i4>1</vt:i4>
      </vt:variant>
    </vt:vector>
  </HeadingPairs>
  <TitlesOfParts>
    <vt:vector size="22" baseType="lpstr">
      <vt:lpstr>Arial</vt:lpstr>
      <vt:lpstr>Calibri</vt:lpstr>
      <vt:lpstr>2_Custom Design</vt:lpstr>
      <vt:lpstr>An Introduction to ARU Harvard Referencing</vt:lpstr>
      <vt:lpstr>What is referencing?</vt:lpstr>
      <vt:lpstr>Why reference?</vt:lpstr>
      <vt:lpstr>When and what to reference?</vt:lpstr>
      <vt:lpstr>There are two parts of Harvard referencing</vt:lpstr>
      <vt:lpstr>In-text referencing can be direct or indirect – it’s your choice</vt:lpstr>
      <vt:lpstr>In text referencing - indirect</vt:lpstr>
      <vt:lpstr>In text – more than one author?</vt:lpstr>
      <vt:lpstr>What to include in a full reference? A five point plan</vt:lpstr>
      <vt:lpstr>5 point plan – format (if online)</vt:lpstr>
      <vt:lpstr>5 point plan – where to find it</vt:lpstr>
      <vt:lpstr>5 Where to find it</vt:lpstr>
      <vt:lpstr>Examples: Books</vt:lpstr>
      <vt:lpstr>Chapter from an edited book</vt:lpstr>
      <vt:lpstr>Chapter from an edited book - example</vt:lpstr>
      <vt:lpstr>   Journal Article</vt:lpstr>
      <vt:lpstr>    Webpage example</vt:lpstr>
      <vt:lpstr>Your Reference List –  should appear at the end of your work, in alphabetical order by author</vt:lpstr>
      <vt:lpstr>Custom Show 1</vt:lpstr>
    </vt:vector>
  </TitlesOfParts>
  <Company>Anglia Ruskin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Title</dc:title>
  <dc:creator>Shelley, Jane</dc:creator>
  <cp:lastModifiedBy>Shabana Channa</cp:lastModifiedBy>
  <cp:revision>168</cp:revision>
  <cp:lastPrinted>2019-11-04T17:11:00Z</cp:lastPrinted>
  <dcterms:created xsi:type="dcterms:W3CDTF">2019-08-05T09:16:59Z</dcterms:created>
  <dcterms:modified xsi:type="dcterms:W3CDTF">2023-03-23T04:10:50Z</dcterms:modified>
</cp:coreProperties>
</file>